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5" r:id="rId1"/>
  </p:sldMasterIdLst>
  <p:notesMasterIdLst>
    <p:notesMasterId r:id="rId25"/>
  </p:notesMasterIdLst>
  <p:sldIdLst>
    <p:sldId id="342" r:id="rId2"/>
    <p:sldId id="355" r:id="rId3"/>
    <p:sldId id="374" r:id="rId4"/>
    <p:sldId id="348" r:id="rId5"/>
    <p:sldId id="358" r:id="rId6"/>
    <p:sldId id="373" r:id="rId7"/>
    <p:sldId id="359" r:id="rId8"/>
    <p:sldId id="360" r:id="rId9"/>
    <p:sldId id="365" r:id="rId10"/>
    <p:sldId id="352" r:id="rId11"/>
    <p:sldId id="351" r:id="rId12"/>
    <p:sldId id="375" r:id="rId13"/>
    <p:sldId id="367" r:id="rId14"/>
    <p:sldId id="376" r:id="rId15"/>
    <p:sldId id="368" r:id="rId16"/>
    <p:sldId id="362" r:id="rId17"/>
    <p:sldId id="363" r:id="rId18"/>
    <p:sldId id="345" r:id="rId19"/>
    <p:sldId id="364" r:id="rId20"/>
    <p:sldId id="350" r:id="rId21"/>
    <p:sldId id="353" r:id="rId22"/>
    <p:sldId id="369" r:id="rId23"/>
    <p:sldId id="37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0BFD"/>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646"/>
  </p:normalViewPr>
  <p:slideViewPr>
    <p:cSldViewPr snapToGrid="0" snapToObjects="1" showGuides="1">
      <p:cViewPr varScale="1">
        <p:scale>
          <a:sx n="78" d="100"/>
          <a:sy n="78" d="100"/>
        </p:scale>
        <p:origin x="159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11/2/2023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10</a:t>
            </a:fld>
            <a:endParaRPr lang="en-US" dirty="0"/>
          </a:p>
        </p:txBody>
      </p:sp>
    </p:spTree>
    <p:extLst>
      <p:ext uri="{BB962C8B-B14F-4D97-AF65-F5344CB8AC3E}">
        <p14:creationId xmlns:p14="http://schemas.microsoft.com/office/powerpoint/2010/main" val="317741836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7"/>
            <a:ext cx="9144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p:nvPicPr>
        <p:blipFill rotWithShape="1">
          <a:blip r:embed="rId4"/>
          <a:srcRect l="10901" t="2692" r="9005" b="2173"/>
          <a:stretch/>
        </p:blipFill>
        <p:spPr>
          <a:xfrm>
            <a:off x="-2" y="44"/>
            <a:ext cx="9144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3" y="2527164"/>
            <a:ext cx="9143999" cy="1323440"/>
          </a:xfrm>
        </p:spPr>
        <p:txBody>
          <a:bodyPr>
            <a:noAutofit/>
          </a:bodyPr>
          <a:lstStyle>
            <a:lvl1pPr algn="ctr">
              <a:defRPr sz="4500" kern="1200" spc="1650" baseline="0">
                <a:solidFill>
                  <a:schemeClr val="accent5"/>
                </a:solidFill>
              </a:defRPr>
            </a:lvl1pPr>
          </a:lstStyle>
          <a:p>
            <a:r>
              <a:rPr lang="en-US" dirty="0"/>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70"/>
            <a:ext cx="9143998" cy="781119"/>
          </a:xfrm>
        </p:spPr>
        <p:txBody>
          <a:bodyPr>
            <a:noAutofit/>
          </a:bodyPr>
          <a:lstStyle>
            <a:lvl1pPr marL="0" indent="0" algn="ctr">
              <a:buNone/>
              <a:defRPr sz="3000" b="0" i="0" spc="1350" baseline="0">
                <a:solidFill>
                  <a:schemeClr val="bg1"/>
                </a:solidFill>
                <a:latin typeface="Biome Light" panose="020B0303030204020804" pitchFamily="34" charset="0"/>
                <a:cs typeface="Biome Light" panose="020B03030302040208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9144000" cy="1323440"/>
          </a:xfrm>
          <a:solidFill>
            <a:schemeClr val="tx1">
              <a:alpha val="61961"/>
            </a:schemeClr>
          </a:solidFill>
        </p:spPr>
        <p:txBody>
          <a:bodyPr lIns="0" tIns="0" rIns="0" bIns="0" anchor="ctr" anchorCtr="0">
            <a:noAutofit/>
          </a:bodyPr>
          <a:lstStyle>
            <a:lvl1pPr marL="0" indent="0" algn="ctr">
              <a:lnSpc>
                <a:spcPct val="60000"/>
              </a:lnSpc>
              <a:buNone/>
              <a:defRPr sz="1500" b="0" i="0" spc="225">
                <a:solidFill>
                  <a:schemeClr val="bg1"/>
                </a:solidFill>
                <a:latin typeface="+mn-lt"/>
                <a:cs typeface="Arial" panose="020B0604020202020204" pitchFamily="34" charset="0"/>
              </a:defRPr>
            </a:lvl1pPr>
          </a:lstStyle>
          <a:p>
            <a:pPr lvl="0"/>
            <a:r>
              <a:rPr lang="en-US" dirty="0"/>
              <a:t>Click to edit master text style</a:t>
            </a:r>
          </a:p>
        </p:txBody>
      </p:sp>
      <p:pic>
        <p:nvPicPr>
          <p:cNvPr id="3" name="Content Placeholder 14">
            <a:extLst>
              <a:ext uri="{FF2B5EF4-FFF2-40B4-BE49-F238E27FC236}">
                <a16:creationId xmlns:a16="http://schemas.microsoft.com/office/drawing/2014/main" id="{0BB8D771-2692-4101-A08F-574D7B283A39}"/>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7"/>
            <a:ext cx="9144000" cy="6832599"/>
          </a:xfrm>
          <a:prstGeom prst="rect">
            <a:avLst/>
          </a:prstGeom>
        </p:spPr>
      </p:pic>
      <p:pic>
        <p:nvPicPr>
          <p:cNvPr id="4" name="Content Placeholder 14">
            <a:extLst>
              <a:ext uri="{FF2B5EF4-FFF2-40B4-BE49-F238E27FC236}">
                <a16:creationId xmlns:a16="http://schemas.microsoft.com/office/drawing/2014/main" id="{73AE0D8C-3E86-DFCA-3813-EB7F23CF3BE7}"/>
              </a:ext>
            </a:extLst>
          </p:cNvPr>
          <p:cNvPicPr>
            <a:picLocks noChangeAspect="1"/>
          </p:cNvPicPr>
          <p:nvPr userDrawn="1"/>
        </p:nvPicPr>
        <p:blipFill rotWithShape="1">
          <a:blip r:embed="rId4"/>
          <a:srcRect l="10901" t="2692" r="9005" b="2173"/>
          <a:stretch/>
        </p:blipFill>
        <p:spPr>
          <a:xfrm>
            <a:off x="-2" y="44"/>
            <a:ext cx="9144000" cy="6853863"/>
          </a:xfrm>
          <a:prstGeom prst="rect">
            <a:avLst/>
          </a:prstGeom>
        </p:spPr>
      </p:pic>
    </p:spTree>
    <p:extLst>
      <p:ext uri="{BB962C8B-B14F-4D97-AF65-F5344CB8AC3E}">
        <p14:creationId xmlns:p14="http://schemas.microsoft.com/office/powerpoint/2010/main" val="3647730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Custom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7"/>
            <a:ext cx="9144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2" y="44"/>
            <a:ext cx="9144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3" y="2527164"/>
            <a:ext cx="9143999" cy="1323440"/>
          </a:xfrm>
        </p:spPr>
        <p:txBody>
          <a:bodyPr>
            <a:noAutofit/>
          </a:bodyPr>
          <a:lstStyle>
            <a:lvl1pPr algn="ctr">
              <a:defRPr sz="6000" kern="1200" spc="2200" baseline="0">
                <a:solidFill>
                  <a:schemeClr val="accent5"/>
                </a:solidFill>
              </a:defRPr>
            </a:lvl1pPr>
          </a:lstStyle>
          <a:p>
            <a:r>
              <a:rPr lang="en-US" dirty="0"/>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70"/>
            <a:ext cx="9143998" cy="781119"/>
          </a:xfrm>
        </p:spPr>
        <p:txBody>
          <a:bodyPr>
            <a:noAutofit/>
          </a:bodyPr>
          <a:lstStyle>
            <a:lvl1pPr marL="0" indent="0" algn="ctr">
              <a:buNone/>
              <a:defRPr sz="4000" b="0" i="0" spc="1800" baseline="0">
                <a:solidFill>
                  <a:schemeClr val="bg1"/>
                </a:solidFill>
                <a:latin typeface="Biome Light" panose="020B0303030204020804" pitchFamily="34" charset="0"/>
                <a:cs typeface="Biome Light" panose="020B03030302040208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9144000" cy="1323440"/>
          </a:xfrm>
          <a:solidFill>
            <a:schemeClr val="tx1">
              <a:alpha val="61961"/>
            </a:schemeClr>
          </a:solidFill>
        </p:spPr>
        <p:txBody>
          <a:bodyPr lIns="0" tIns="0" rIns="0" bIns="0" anchor="ctr" anchorCtr="0">
            <a:noAutofit/>
          </a:bodyPr>
          <a:lstStyle>
            <a:lvl1pPr marL="0" indent="0" algn="ctr">
              <a:lnSpc>
                <a:spcPct val="60000"/>
              </a:lnSpc>
              <a:buNone/>
              <a:defRPr sz="2000" b="0" i="0" spc="300">
                <a:solidFill>
                  <a:schemeClr val="bg1"/>
                </a:solidFill>
                <a:latin typeface="+mn-lt"/>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374101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4671" y="3074"/>
            <a:ext cx="9144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3341887" y="-6350"/>
            <a:ext cx="5799221"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6"/>
            <a:ext cx="658803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752746" y="1052108"/>
            <a:ext cx="5182970" cy="1164882"/>
          </a:xfrm>
        </p:spPr>
        <p:txBody>
          <a:bodyPr anchor="b">
            <a:noAutofit/>
          </a:bodyPr>
          <a:lstStyle/>
          <a:p>
            <a:r>
              <a:rPr lang="en-US" dirty="0"/>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407388" y="842496"/>
            <a:ext cx="108284"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2454376" y="5713204"/>
            <a:ext cx="108284"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769221" y="2530844"/>
            <a:ext cx="5166499" cy="961087"/>
          </a:xfrm>
        </p:spPr>
        <p:txBody>
          <a:bodyPr>
            <a:noAutofit/>
          </a:bodyPr>
          <a:lstStyle>
            <a:lvl1pPr>
              <a:lnSpc>
                <a:spcPct val="140000"/>
              </a:lnSpc>
              <a:defRPr sz="2000"/>
            </a:lvl1pPr>
          </a:lstStyle>
          <a:p>
            <a:pPr lvl="0"/>
            <a:r>
              <a:rPr lang="en-US" dirty="0"/>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769221" y="3617970"/>
            <a:ext cx="5166499" cy="2241805"/>
          </a:xfrm>
        </p:spPr>
        <p:txBody>
          <a:bodyPr anchor="t">
            <a:noAutofit/>
          </a:bodyPr>
          <a:lstStyle>
            <a:lvl1pPr marL="285744" marR="0" indent="-285744" algn="l" defTabSz="914377"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sz="1600">
                <a:solidFill>
                  <a:schemeClr val="bg1"/>
                </a:solidFill>
                <a:latin typeface="+mn-lt"/>
                <a:cs typeface="Biome" panose="020B0503030204020804" pitchFamily="34" charset="0"/>
              </a:defRPr>
            </a:lvl1pPr>
          </a:lstStyle>
          <a:p>
            <a:pPr marL="285744" marR="0" lvl="0" indent="-285744" algn="l" defTabSz="914377"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44" marR="0" lvl="0" indent="-285744" algn="l" defTabSz="914377"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44" marR="0" lvl="0" indent="-285744" algn="l" defTabSz="914377"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en-US" dirty="0">
                <a:solidFill>
                  <a:schemeClr val="bg1"/>
                </a:solidFill>
              </a:rPr>
              <a:t>Click to edit master text style</a:t>
            </a:r>
          </a:p>
          <a:p>
            <a:pPr marL="285744" marR="0" lvl="0" indent="-285744" algn="l" defTabSz="914377" rtl="0" eaLnBrk="1" fontAlgn="auto" latinLnBrk="0" hangingPunct="1">
              <a:lnSpc>
                <a:spcPct val="100000"/>
              </a:lnSpc>
              <a:spcBef>
                <a:spcPts val="1000"/>
              </a:spcBef>
              <a:spcAft>
                <a:spcPts val="0"/>
              </a:spcAft>
              <a:buClr>
                <a:schemeClr val="accent6"/>
              </a:buClr>
              <a:buSzTx/>
              <a:tabLst/>
              <a:defRPr/>
            </a:pPr>
            <a:endParaRPr lang="en-US" dirty="0">
              <a:solidFill>
                <a:schemeClr val="bg1"/>
              </a:solidFill>
            </a:endParaRPr>
          </a:p>
          <a:p>
            <a:endParaRPr lang="en-US" dirty="0">
              <a:solidFill>
                <a:schemeClr val="bg1"/>
              </a:solidFill>
            </a:endParaRPr>
          </a:p>
          <a:p>
            <a:endParaRPr lang="en-US"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9441" y="2359726"/>
            <a:ext cx="39900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252304" y="6237294"/>
            <a:ext cx="3086100" cy="365125"/>
          </a:xfrm>
        </p:spPr>
        <p:txBody>
          <a:bodyPr>
            <a:noAutofit/>
          </a:bodyPr>
          <a:lstStyle>
            <a:lvl1pPr algn="l">
              <a:defRPr sz="1200" spc="0">
                <a:solidFill>
                  <a:schemeClr val="bg1"/>
                </a:solidFill>
              </a:defRPr>
            </a:lvl1pPr>
          </a:lstStyle>
          <a:p>
            <a:r>
              <a:rPr lang="en-US" dirty="0"/>
              <a:t>Scientific findings</a:t>
            </a:r>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6855728" y="6226205"/>
            <a:ext cx="20574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1770149" y="596691"/>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1578817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9144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241590" y="365126"/>
            <a:ext cx="8660824"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628652" y="365129"/>
            <a:ext cx="7886701" cy="1325563"/>
          </a:xfrm>
        </p:spPr>
        <p:txBody>
          <a:bodyPr>
            <a:noAutofit/>
          </a:bodyPr>
          <a:lstStyle>
            <a:lvl1pPr algn="ctr">
              <a:defRPr spc="0"/>
            </a:lvl1pPr>
          </a:lstStyle>
          <a:p>
            <a:r>
              <a:rPr lang="en-US" dirty="0"/>
              <a:t>Click to edit Master title style</a:t>
            </a:r>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282148" y="2220319"/>
            <a:ext cx="6634371" cy="929026"/>
          </a:xfrm>
        </p:spPr>
        <p:txBody>
          <a:bodyPr anchor="t">
            <a:noAutofit/>
          </a:bodyPr>
          <a:lstStyle>
            <a:lvl1pPr marL="0" indent="0" algn="ctr">
              <a:lnSpc>
                <a:spcPct val="140000"/>
              </a:lnSpc>
              <a:buFontTx/>
              <a:buNone/>
              <a:defRPr sz="1600">
                <a:solidFill>
                  <a:schemeClr val="bg1"/>
                </a:solidFill>
                <a:latin typeface="+mn-lt"/>
                <a:cs typeface="Arial" panose="020B0604020202020204" pitchFamily="34" charset="0"/>
              </a:defRPr>
            </a:lvl1pPr>
          </a:lstStyle>
          <a:p>
            <a:r>
              <a:rPr lang="en-US" dirty="0">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3338404" y="3330992"/>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5817081" y="3330992"/>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168081" y="3360809"/>
            <a:ext cx="1891793" cy="1721355"/>
          </a:xfrm>
        </p:spPr>
        <p:txBody>
          <a:bodyPr anchor="ctr">
            <a:noAutofit/>
          </a:bodyPr>
          <a:lstStyle>
            <a:lvl1pPr algn="ctr">
              <a:defRPr sz="2000"/>
            </a:lvl1pPr>
          </a:lstStyle>
          <a:p>
            <a:pPr lvl="0"/>
            <a:r>
              <a:rPr lang="en-US" dirty="0"/>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3600454" y="3358089"/>
            <a:ext cx="1940353" cy="1721355"/>
          </a:xfrm>
        </p:spPr>
        <p:txBody>
          <a:bodyPr anchor="ctr">
            <a:noAutofit/>
          </a:bodyPr>
          <a:lstStyle>
            <a:lvl1pPr algn="ctr">
              <a:defRPr sz="2000"/>
            </a:lvl1pPr>
          </a:lstStyle>
          <a:p>
            <a:pPr lvl="0"/>
            <a:r>
              <a:rPr lang="en-US" dirty="0"/>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6094039" y="3360809"/>
            <a:ext cx="1940353" cy="1721355"/>
          </a:xfrm>
        </p:spPr>
        <p:txBody>
          <a:bodyPr anchor="ctr">
            <a:noAutofit/>
          </a:bodyPr>
          <a:lstStyle>
            <a:lvl1pPr algn="ctr">
              <a:defRPr sz="2000"/>
            </a:lvl1pPr>
          </a:lstStyle>
          <a:p>
            <a:pPr lvl="0"/>
            <a:r>
              <a:rPr lang="en-US" dirty="0"/>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252304" y="6237294"/>
            <a:ext cx="3086100" cy="365125"/>
          </a:xfrm>
        </p:spPr>
        <p:txBody>
          <a:bodyPr>
            <a:noAutofit/>
          </a:bodyPr>
          <a:lstStyle>
            <a:lvl1pPr algn="l">
              <a:defRPr sz="1200" spc="0">
                <a:solidFill>
                  <a:schemeClr val="bg1"/>
                </a:solidFill>
              </a:defRPr>
            </a:lvl1pPr>
          </a:lstStyle>
          <a:p>
            <a:r>
              <a:rPr lang="en-US" dirty="0"/>
              <a:t>Scientific findings</a:t>
            </a:r>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6855728" y="6226205"/>
            <a:ext cx="20574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654956" y="3931197"/>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7994126" y="2022227"/>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6372224" y="5218771"/>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231952355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a:alphaModFix amt="39000"/>
          </a:blip>
          <a:srcRect l="30375" t="11383" b="18991"/>
          <a:stretch/>
        </p:blipFill>
        <p:spPr>
          <a:xfrm>
            <a:off x="0" y="1"/>
            <a:ext cx="9144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399" y="11291"/>
            <a:ext cx="9144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626531" y="365129"/>
            <a:ext cx="7886701" cy="1325563"/>
          </a:xfrm>
        </p:spPr>
        <p:txBody>
          <a:bodyPr>
            <a:noAutofit/>
          </a:bodyPr>
          <a:lstStyle>
            <a:lvl1pPr algn="ctr">
              <a:defRPr spc="0"/>
            </a:lvl1pPr>
          </a:lstStyle>
          <a:p>
            <a:r>
              <a:rPr lang="en-US" dirty="0"/>
              <a:t>Click to edit Master title style</a:t>
            </a:r>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371556" y="2714462"/>
            <a:ext cx="2965196" cy="509671"/>
          </a:xfrm>
        </p:spPr>
        <p:txBody>
          <a:bodyPr anchor="ctr">
            <a:noAutofit/>
          </a:bodyPr>
          <a:lstStyle>
            <a:lvl1pPr>
              <a:defRPr sz="2000" spc="300"/>
            </a:lvl1pPr>
          </a:lstStyle>
          <a:p>
            <a:pPr lvl="0"/>
            <a:r>
              <a:rPr lang="en-US" dirty="0"/>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5224671" y="2700810"/>
            <a:ext cx="2933987" cy="523316"/>
          </a:xfrm>
        </p:spPr>
        <p:txBody>
          <a:bodyPr anchor="ctr">
            <a:noAutofit/>
          </a:bodyPr>
          <a:lstStyle>
            <a:lvl1pPr>
              <a:defRPr sz="2000" spc="300"/>
            </a:lvl1pPr>
          </a:lstStyle>
          <a:p>
            <a:pPr lvl="0"/>
            <a:r>
              <a:rPr lang="en-US" dirty="0"/>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398701" y="3448050"/>
            <a:ext cx="2933987" cy="2307568"/>
          </a:xfrm>
        </p:spPr>
        <p:txBody>
          <a:bodyPr/>
          <a:lstStyle>
            <a:lvl1pPr marL="283457" indent="-283457">
              <a:buClr>
                <a:schemeClr val="accent6"/>
              </a:buClr>
              <a:buFont typeface="Arial" panose="020B0604020202020204" pitchFamily="34" charset="0"/>
              <a:buChar char="•"/>
              <a:defRPr sz="1600" spc="200" baseline="0">
                <a:solidFill>
                  <a:schemeClr val="bg1"/>
                </a:solidFill>
                <a:latin typeface="+mn-lt"/>
              </a:defRPr>
            </a:lvl1pPr>
            <a:lvl2pPr marL="566914" indent="-283457">
              <a:defRPr sz="1600"/>
            </a:lvl2pPr>
            <a:lvl3pPr marL="859515" indent="-283457">
              <a:defRPr sz="1600"/>
            </a:lvl3pPr>
            <a:lvl4pPr marL="1152115">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5224671" y="3448050"/>
            <a:ext cx="2933987" cy="2307568"/>
          </a:xfrm>
        </p:spPr>
        <p:txBody>
          <a:bodyPr/>
          <a:lstStyle>
            <a:lvl1pPr marL="283457" indent="-283457">
              <a:buClr>
                <a:schemeClr val="accent6"/>
              </a:buClr>
              <a:buFont typeface="Arial" panose="020B0604020202020204" pitchFamily="34" charset="0"/>
              <a:buChar char="•"/>
              <a:defRPr sz="1600" spc="200" baseline="0">
                <a:solidFill>
                  <a:schemeClr val="bg1"/>
                </a:solidFill>
                <a:latin typeface="+mn-lt"/>
              </a:defRPr>
            </a:lvl1pPr>
            <a:lvl2pPr marL="566914" indent="-283457">
              <a:defRPr sz="1600"/>
            </a:lvl2pPr>
            <a:lvl3pPr marL="859515" indent="-283457">
              <a:defRPr sz="1600"/>
            </a:lvl3pPr>
            <a:lvl4pPr marL="1152115">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7891236" y="5608449"/>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823603" y="2693558"/>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980180" y="3837599"/>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252304" y="6237294"/>
            <a:ext cx="30861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6855728" y="6226205"/>
            <a:ext cx="20574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490017" y="4521509"/>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404956313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rotWithShape="1">
          <a:blip r:embed="rId2">
            <a:alphaModFix amt="14000"/>
          </a:blip>
          <a:srcRect l="30375" t="11383" b="18991"/>
          <a:stretch/>
        </p:blipFill>
        <p:spPr>
          <a:xfrm>
            <a:off x="0" y="1"/>
            <a:ext cx="9144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0"/>
            <a:ext cx="9144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637013" y="365129"/>
            <a:ext cx="7886700" cy="1325563"/>
          </a:xfrm>
        </p:spPr>
        <p:txBody>
          <a:bodyPr>
            <a:noAutofit/>
          </a:bodyPr>
          <a:lstStyle>
            <a:lvl1pPr algn="ctr">
              <a:defRPr spc="0"/>
            </a:lvl1pPr>
          </a:lstStyle>
          <a:p>
            <a:r>
              <a:rPr lang="en-US" dirty="0"/>
              <a:t>Click to edit Master title style</a:t>
            </a:r>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120841" y="2057402"/>
            <a:ext cx="4822761" cy="3352163"/>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6243641" y="2055812"/>
            <a:ext cx="1779985" cy="3353751"/>
          </a:xfrm>
          <a:solidFill>
            <a:schemeClr val="bg2"/>
          </a:solidFill>
        </p:spPr>
        <p:txBody>
          <a:bodyPr anchor="ctr">
            <a:noAutofit/>
          </a:bodyPr>
          <a:lstStyle>
            <a:lvl1pPr algn="ctr">
              <a:defRPr sz="1800">
                <a:solidFill>
                  <a:schemeClr val="tx1"/>
                </a:solidFill>
              </a:defRPr>
            </a:lvl1pPr>
          </a:lstStyle>
          <a:p>
            <a:endParaRPr lang="en-US"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823603" y="2693558"/>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919411" y="4503806"/>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252304" y="6237294"/>
            <a:ext cx="3086100" cy="365125"/>
          </a:xfrm>
        </p:spPr>
        <p:txBody>
          <a:bodyPr>
            <a:noAutofit/>
          </a:bodyPr>
          <a:lstStyle>
            <a:lvl1pPr algn="l">
              <a:defRPr sz="1200" spc="0">
                <a:solidFill>
                  <a:schemeClr val="bg1"/>
                </a:solidFill>
              </a:defRPr>
            </a:lvl1pPr>
          </a:lstStyle>
          <a:p>
            <a:r>
              <a:rPr lang="en-US" dirty="0"/>
              <a:t>Scientific findings</a:t>
            </a:r>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6855728" y="6226205"/>
            <a:ext cx="20574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8553122" y="4375790"/>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490017" y="5192840"/>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117664555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4671" y="3074"/>
            <a:ext cx="9144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3344962" y="-6350"/>
            <a:ext cx="5799221"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4274" y="0"/>
            <a:ext cx="4563878"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9441" y="3125038"/>
            <a:ext cx="360303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529054" y="1144246"/>
            <a:ext cx="95078"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754782" y="1562944"/>
            <a:ext cx="2825443" cy="1358678"/>
          </a:xfrm>
        </p:spPr>
        <p:txBody>
          <a:bodyPr anchor="b">
            <a:noAutofit/>
          </a:bodyPr>
          <a:lstStyle/>
          <a:p>
            <a:r>
              <a:rPr lang="en-US" dirty="0"/>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754782" y="3426710"/>
            <a:ext cx="2825443" cy="2616883"/>
          </a:xfrm>
        </p:spPr>
        <p:txBody>
          <a:bodyPr>
            <a:noAutofit/>
          </a:bodyPr>
          <a:lstStyle>
            <a:lvl1pPr>
              <a:lnSpc>
                <a:spcPct val="100000"/>
              </a:lnSpc>
              <a:defRPr sz="1600">
                <a:solidFill>
                  <a:schemeClr val="bg1"/>
                </a:solidFill>
                <a:latin typeface="+mn-lt"/>
              </a:defRPr>
            </a:lvl1pPr>
          </a:lstStyle>
          <a:p>
            <a:pPr lvl="0"/>
            <a:r>
              <a:rPr lang="en-US" dirty="0"/>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252304" y="6237294"/>
            <a:ext cx="3086100" cy="365125"/>
          </a:xfrm>
        </p:spPr>
        <p:txBody>
          <a:bodyPr>
            <a:noAutofit/>
          </a:bodyPr>
          <a:lstStyle>
            <a:lvl1pPr algn="l">
              <a:defRPr sz="1200" spc="0">
                <a:solidFill>
                  <a:schemeClr val="bg1"/>
                </a:solidFill>
              </a:defRPr>
            </a:lvl1pPr>
          </a:lstStyle>
          <a:p>
            <a:r>
              <a:rPr lang="en-US" dirty="0"/>
              <a:t>Scientific findings</a:t>
            </a:r>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6855728" y="6226205"/>
            <a:ext cx="20574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351121" y="1963497"/>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2922884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9144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637013" y="1683196"/>
            <a:ext cx="7869975" cy="5174811"/>
          </a:xfrm>
          <a:solidFill>
            <a:schemeClr val="bg2"/>
          </a:solidFill>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637013" y="365129"/>
            <a:ext cx="7886700" cy="1325563"/>
          </a:xfrm>
        </p:spPr>
        <p:txBody>
          <a:bodyPr>
            <a:noAutofit/>
          </a:bodyPr>
          <a:lstStyle>
            <a:lvl1pPr algn="ctr">
              <a:defRPr spc="0"/>
            </a:lvl1pPr>
          </a:lstStyle>
          <a:p>
            <a:r>
              <a:rPr lang="en-US" dirty="0"/>
              <a:t>Click to edit Master title style</a:t>
            </a:r>
          </a:p>
        </p:txBody>
      </p:sp>
      <p:sp>
        <p:nvSpPr>
          <p:cNvPr id="11" name="Graphic 15">
            <a:extLst>
              <a:ext uri="{FF2B5EF4-FFF2-40B4-BE49-F238E27FC236}">
                <a16:creationId xmlns:a16="http://schemas.microsoft.com/office/drawing/2014/main" id="{7FDD546F-3181-A2C4-3ECF-1E4540E1E8FD}"/>
              </a:ext>
            </a:extLst>
          </p:cNvPr>
          <p:cNvSpPr/>
          <p:nvPr userDrawn="1"/>
        </p:nvSpPr>
        <p:spPr>
          <a:xfrm>
            <a:off x="671203" y="2693558"/>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263513" y="4503806"/>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252304" y="6237294"/>
            <a:ext cx="30861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6855728" y="6226205"/>
            <a:ext cx="20574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490017" y="5192840"/>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8234935" y="1571892"/>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9144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637015" y="1684784"/>
            <a:ext cx="7886701" cy="5171635"/>
          </a:xfrm>
          <a:solidFill>
            <a:schemeClr val="bg2"/>
          </a:solidFill>
        </p:spPr>
        <p:txBody>
          <a:bodyPr anchor="ctr">
            <a:noAutofit/>
          </a:bodyPr>
          <a:lstStyle>
            <a:lvl1pPr algn="ctr" rtl="0" fontAlgn="base">
              <a:defRPr lang="en-US"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US" b="0" i="0" dirty="0">
                <a:solidFill>
                  <a:srgbClr val="201F1E"/>
                </a:solidFill>
                <a:effectLst/>
                <a:latin typeface="Calibri" panose="020F0502020204030204" pitchFamily="34" charset="0"/>
              </a:rPr>
              <a:t>Click to insert image or graphic here</a:t>
            </a:r>
            <a:endParaRPr lang="en-US"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637013" y="365129"/>
            <a:ext cx="7886700" cy="1325563"/>
          </a:xfrm>
        </p:spPr>
        <p:txBody>
          <a:bodyPr>
            <a:noAutofit/>
          </a:bodyPr>
          <a:lstStyle>
            <a:lvl1pPr algn="ctr">
              <a:defRPr spc="0"/>
            </a:lvl1pPr>
          </a:lstStyle>
          <a:p>
            <a:r>
              <a:rPr lang="en-US" dirty="0"/>
              <a:t>Click to edit Master title style</a:t>
            </a:r>
          </a:p>
        </p:txBody>
      </p:sp>
      <p:sp>
        <p:nvSpPr>
          <p:cNvPr id="11" name="Graphic 15">
            <a:extLst>
              <a:ext uri="{FF2B5EF4-FFF2-40B4-BE49-F238E27FC236}">
                <a16:creationId xmlns:a16="http://schemas.microsoft.com/office/drawing/2014/main" id="{7FDD546F-3181-A2C4-3ECF-1E4540E1E8FD}"/>
              </a:ext>
            </a:extLst>
          </p:cNvPr>
          <p:cNvSpPr/>
          <p:nvPr userDrawn="1"/>
        </p:nvSpPr>
        <p:spPr>
          <a:xfrm>
            <a:off x="653840" y="621690"/>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263513" y="1540687"/>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252304" y="6237294"/>
            <a:ext cx="30861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6855728" y="6226205"/>
            <a:ext cx="20574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455294" y="1882474"/>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8764477" y="2868255"/>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84"/>
            <a:ext cx="9144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a:noAutofit/>
          </a:bodyPr>
          <a:lstStyle>
            <a:lvl1pPr algn="ctr">
              <a:defRPr spc="0"/>
            </a:lvl1pPr>
          </a:lstStyle>
          <a:p>
            <a:r>
              <a:rPr lang="en-US" dirty="0"/>
              <a:t>Click to edit Master title style</a:t>
            </a:r>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628650" y="2234612"/>
            <a:ext cx="2057400" cy="274320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2737051" y="1743093"/>
            <a:ext cx="3636083" cy="3833614"/>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6415541" y="2234612"/>
            <a:ext cx="2057400" cy="273521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628650" y="5576714"/>
            <a:ext cx="7886700" cy="613963"/>
          </a:xfrm>
        </p:spPr>
        <p:txBody>
          <a:bodyPr anchor="ctr">
            <a:noAutofit/>
          </a:bodyPr>
          <a:lstStyle>
            <a:lvl1pPr marL="0" indent="0" algn="ctr">
              <a:lnSpc>
                <a:spcPct val="100000"/>
              </a:lnSpc>
              <a:buFontTx/>
              <a:buNone/>
              <a:defRPr sz="1600">
                <a:solidFill>
                  <a:schemeClr val="bg1"/>
                </a:solidFill>
                <a:latin typeface="Arial Nova" panose="020B0504020202020204" pitchFamily="34" charset="0"/>
              </a:defRPr>
            </a:lvl1pPr>
          </a:lstStyle>
          <a:p>
            <a:r>
              <a:rPr lang="en-US" dirty="0">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8377842" y="969148"/>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p>
            <a:endParaRPr lang="en-US" sz="1800"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407388" y="1290556"/>
            <a:ext cx="108284"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252304" y="6237294"/>
            <a:ext cx="3086100" cy="365125"/>
          </a:xfrm>
        </p:spPr>
        <p:txBody>
          <a:bodyPr>
            <a:noAutofit/>
          </a:bodyPr>
          <a:lstStyle>
            <a:lvl1pPr algn="l">
              <a:defRPr sz="1200" spc="0">
                <a:solidFill>
                  <a:schemeClr val="bg1"/>
                </a:solidFill>
              </a:defRPr>
            </a:lvl1pPr>
          </a:lstStyle>
          <a:p>
            <a:r>
              <a:rPr lang="en-US" dirty="0"/>
              <a:t>Scientific findings</a:t>
            </a:r>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6855728" y="6226205"/>
            <a:ext cx="20574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516061" y="5192840"/>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4220529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4671" y="3074"/>
            <a:ext cx="9144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p:nvPicPr>
        <p:blipFill rotWithShape="1">
          <a:blip r:embed="rId4"/>
          <a:srcRect l="151" t="2692" r="49052" b="2173"/>
          <a:stretch/>
        </p:blipFill>
        <p:spPr>
          <a:xfrm>
            <a:off x="3341887" y="-6350"/>
            <a:ext cx="5799221"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p:nvSpPr>
        <p:spPr>
          <a:xfrm>
            <a:off x="-1" y="6"/>
            <a:ext cx="658803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752746" y="1052108"/>
            <a:ext cx="5182970" cy="1164882"/>
          </a:xfrm>
        </p:spPr>
        <p:txBody>
          <a:bodyPr anchor="b">
            <a:noAutofit/>
          </a:bodyPr>
          <a:lstStyle/>
          <a:p>
            <a:r>
              <a:rPr lang="en-US" dirty="0"/>
              <a:t>Click to edit title style</a:t>
            </a:r>
          </a:p>
        </p:txBody>
      </p:sp>
      <p:sp>
        <p:nvSpPr>
          <p:cNvPr id="13" name="Oval 12">
            <a:extLst>
              <a:ext uri="{FF2B5EF4-FFF2-40B4-BE49-F238E27FC236}">
                <a16:creationId xmlns:a16="http://schemas.microsoft.com/office/drawing/2014/main" id="{FAEE2076-2104-00E8-4FC5-D2D1939662A8}"/>
              </a:ext>
            </a:extLst>
          </p:cNvPr>
          <p:cNvSpPr/>
          <p:nvPr/>
        </p:nvSpPr>
        <p:spPr>
          <a:xfrm>
            <a:off x="1407388" y="842496"/>
            <a:ext cx="108284"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4" name="Oval 13">
            <a:extLst>
              <a:ext uri="{FF2B5EF4-FFF2-40B4-BE49-F238E27FC236}">
                <a16:creationId xmlns:a16="http://schemas.microsoft.com/office/drawing/2014/main" id="{529EA78E-CF91-A313-1EA3-1B737189BE6A}"/>
              </a:ext>
            </a:extLst>
          </p:cNvPr>
          <p:cNvSpPr/>
          <p:nvPr/>
        </p:nvSpPr>
        <p:spPr>
          <a:xfrm>
            <a:off x="2454376" y="5713204"/>
            <a:ext cx="108284"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769221" y="2530844"/>
            <a:ext cx="5166499" cy="961087"/>
          </a:xfrm>
        </p:spPr>
        <p:txBody>
          <a:bodyPr>
            <a:noAutofit/>
          </a:bodyPr>
          <a:lstStyle>
            <a:lvl1pPr>
              <a:lnSpc>
                <a:spcPct val="140000"/>
              </a:lnSpc>
              <a:defRPr sz="1500"/>
            </a:lvl1pPr>
          </a:lstStyle>
          <a:p>
            <a:pPr lvl="0"/>
            <a:r>
              <a:rPr lang="en-US"/>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769221" y="3617970"/>
            <a:ext cx="5166499" cy="2241805"/>
          </a:xfrm>
        </p:spPr>
        <p:txBody>
          <a:bodyPr anchor="t">
            <a:noAutofit/>
          </a:bodyPr>
          <a:lstStyle>
            <a:lvl1pPr marL="214308" marR="0" indent="-214308" algn="l" defTabSz="685783" rtl="0" eaLnBrk="1" fontAlgn="auto" latinLnBrk="0" hangingPunct="1">
              <a:lnSpc>
                <a:spcPct val="150000"/>
              </a:lnSpc>
              <a:spcBef>
                <a:spcPts val="750"/>
              </a:spcBef>
              <a:spcAft>
                <a:spcPts val="0"/>
              </a:spcAft>
              <a:buClr>
                <a:schemeClr val="accent6"/>
              </a:buClr>
              <a:buSzTx/>
              <a:buFont typeface="Arial" panose="020B0604020202020204" pitchFamily="34" charset="0"/>
              <a:buChar char="•"/>
              <a:tabLst/>
              <a:defRPr sz="1200">
                <a:solidFill>
                  <a:schemeClr val="bg1"/>
                </a:solidFill>
                <a:latin typeface="+mn-lt"/>
                <a:cs typeface="Biome" panose="020B0503030204020804" pitchFamily="34" charset="0"/>
              </a:defRPr>
            </a:lvl1pPr>
          </a:lstStyle>
          <a:p>
            <a:pPr marL="214308" marR="0" lvl="0" indent="-214308" algn="l" defTabSz="685783" rtl="0" eaLnBrk="1" fontAlgn="auto" latinLnBrk="0" hangingPunct="1">
              <a:lnSpc>
                <a:spcPct val="100000"/>
              </a:lnSpc>
              <a:spcBef>
                <a:spcPts val="750"/>
              </a:spcBef>
              <a:spcAft>
                <a:spcPts val="0"/>
              </a:spcAft>
              <a:buClr>
                <a:schemeClr val="accent6"/>
              </a:buClr>
              <a:buSzTx/>
              <a:tabLst/>
              <a:defRPr/>
            </a:pPr>
            <a:r>
              <a:rPr lang="en-US" dirty="0">
                <a:solidFill>
                  <a:schemeClr val="bg1"/>
                </a:solidFill>
              </a:rPr>
              <a:t>Click to edit master text style</a:t>
            </a:r>
          </a:p>
          <a:p>
            <a:pPr marL="214308" marR="0" lvl="0" indent="-214308" algn="l" defTabSz="685783" rtl="0" eaLnBrk="1" fontAlgn="auto" latinLnBrk="0" hangingPunct="1">
              <a:lnSpc>
                <a:spcPct val="100000"/>
              </a:lnSpc>
              <a:spcBef>
                <a:spcPts val="750"/>
              </a:spcBef>
              <a:spcAft>
                <a:spcPts val="0"/>
              </a:spcAft>
              <a:buClr>
                <a:schemeClr val="accent6"/>
              </a:buClr>
              <a:buSzTx/>
              <a:tabLst/>
              <a:defRPr/>
            </a:pPr>
            <a:r>
              <a:rPr lang="en-US" dirty="0">
                <a:solidFill>
                  <a:schemeClr val="bg1"/>
                </a:solidFill>
              </a:rPr>
              <a:t>Click to edit master text style</a:t>
            </a:r>
          </a:p>
          <a:p>
            <a:pPr marL="214308" marR="0" lvl="0" indent="-214308" algn="l" defTabSz="685783" rtl="0" eaLnBrk="1" fontAlgn="auto" latinLnBrk="0" hangingPunct="1">
              <a:lnSpc>
                <a:spcPct val="100000"/>
              </a:lnSpc>
              <a:spcBef>
                <a:spcPts val="750"/>
              </a:spcBef>
              <a:spcAft>
                <a:spcPts val="0"/>
              </a:spcAft>
              <a:buClr>
                <a:schemeClr val="accent6"/>
              </a:buClr>
              <a:buSzTx/>
              <a:buFont typeface="Arial" panose="020B0604020202020204" pitchFamily="34" charset="0"/>
              <a:buChar char="•"/>
              <a:tabLst/>
              <a:defRPr/>
            </a:pPr>
            <a:r>
              <a:rPr lang="en-US" dirty="0">
                <a:solidFill>
                  <a:schemeClr val="bg1"/>
                </a:solidFill>
              </a:rPr>
              <a:t>Click to edit master text style</a:t>
            </a:r>
          </a:p>
          <a:p>
            <a:pPr marL="214308" marR="0" lvl="0" indent="-214308" algn="l" defTabSz="685783" rtl="0" eaLnBrk="1" fontAlgn="auto" latinLnBrk="0" hangingPunct="1">
              <a:lnSpc>
                <a:spcPct val="100000"/>
              </a:lnSpc>
              <a:spcBef>
                <a:spcPts val="750"/>
              </a:spcBef>
              <a:spcAft>
                <a:spcPts val="0"/>
              </a:spcAft>
              <a:buClr>
                <a:schemeClr val="accent6"/>
              </a:buClr>
              <a:buSzTx/>
              <a:tabLst/>
              <a:defRPr/>
            </a:pPr>
            <a:endParaRPr lang="en-US" dirty="0">
              <a:solidFill>
                <a:schemeClr val="bg1"/>
              </a:solidFill>
            </a:endParaRPr>
          </a:p>
          <a:p>
            <a:endParaRPr lang="en-US" dirty="0">
              <a:solidFill>
                <a:schemeClr val="bg1"/>
              </a:solidFill>
            </a:endParaRPr>
          </a:p>
          <a:p>
            <a:endParaRPr lang="en-US"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p:nvCxnSpPr>
        <p:spPr>
          <a:xfrm>
            <a:off x="-9441" y="2359726"/>
            <a:ext cx="39900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252304" y="6237294"/>
            <a:ext cx="3086100" cy="365125"/>
          </a:xfrm>
        </p:spPr>
        <p:txBody>
          <a:bodyPr>
            <a:noAutofit/>
          </a:bodyPr>
          <a:lstStyle>
            <a:lvl1pPr algn="l">
              <a:defRPr sz="900" spc="0">
                <a:solidFill>
                  <a:schemeClr val="bg1"/>
                </a:solidFill>
              </a:defRPr>
            </a:lvl1pPr>
          </a:lstStyle>
          <a:p>
            <a:r>
              <a:rPr lang="en-US"/>
              <a:t>Scientific findings</a:t>
            </a:r>
            <a:endParaRPr lang="en-US" dirty="0"/>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6855728" y="6226205"/>
            <a:ext cx="20574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44BC0460-E5E3-23E3-6335-36CF4BEB87F3}"/>
              </a:ext>
            </a:extLst>
          </p:cNvPr>
          <p:cNvSpPr/>
          <p:nvPr/>
        </p:nvSpPr>
        <p:spPr>
          <a:xfrm>
            <a:off x="1770149" y="596691"/>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pic>
        <p:nvPicPr>
          <p:cNvPr id="3" name="Content Placeholder 14">
            <a:extLst>
              <a:ext uri="{FF2B5EF4-FFF2-40B4-BE49-F238E27FC236}">
                <a16:creationId xmlns:a16="http://schemas.microsoft.com/office/drawing/2014/main" id="{9C947953-71AE-8439-4920-91F6D5EF37F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4671" y="3074"/>
            <a:ext cx="9144000" cy="6854926"/>
          </a:xfrm>
          <a:prstGeom prst="rect">
            <a:avLst/>
          </a:prstGeom>
        </p:spPr>
      </p:pic>
      <p:pic>
        <p:nvPicPr>
          <p:cNvPr id="4" name="Content Placeholder 14">
            <a:extLst>
              <a:ext uri="{FF2B5EF4-FFF2-40B4-BE49-F238E27FC236}">
                <a16:creationId xmlns:a16="http://schemas.microsoft.com/office/drawing/2014/main" id="{B1921A7C-4F4B-E47B-464F-F764F0D346A7}"/>
              </a:ext>
            </a:extLst>
          </p:cNvPr>
          <p:cNvPicPr>
            <a:picLocks noChangeAspect="1"/>
          </p:cNvPicPr>
          <p:nvPr userDrawn="1"/>
        </p:nvPicPr>
        <p:blipFill rotWithShape="1">
          <a:blip r:embed="rId4"/>
          <a:srcRect l="151" t="2692" r="49052" b="2173"/>
          <a:stretch/>
        </p:blipFill>
        <p:spPr>
          <a:xfrm>
            <a:off x="3341887" y="-6350"/>
            <a:ext cx="5799221" cy="6853863"/>
          </a:xfrm>
          <a:prstGeom prst="rect">
            <a:avLst/>
          </a:prstGeom>
        </p:spPr>
      </p:pic>
      <p:sp>
        <p:nvSpPr>
          <p:cNvPr id="5" name="Rectangle 4">
            <a:extLst>
              <a:ext uri="{FF2B5EF4-FFF2-40B4-BE49-F238E27FC236}">
                <a16:creationId xmlns:a16="http://schemas.microsoft.com/office/drawing/2014/main" id="{EFF77189-C1E5-DDF6-C545-16D0591BF4AF}"/>
              </a:ext>
            </a:extLst>
          </p:cNvPr>
          <p:cNvSpPr/>
          <p:nvPr userDrawn="1"/>
        </p:nvSpPr>
        <p:spPr>
          <a:xfrm>
            <a:off x="-1" y="6"/>
            <a:ext cx="658803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8" name="Oval 7">
            <a:extLst>
              <a:ext uri="{FF2B5EF4-FFF2-40B4-BE49-F238E27FC236}">
                <a16:creationId xmlns:a16="http://schemas.microsoft.com/office/drawing/2014/main" id="{9908AFA6-43E4-95B5-0D4D-DB74B4F93046}"/>
              </a:ext>
            </a:extLst>
          </p:cNvPr>
          <p:cNvSpPr/>
          <p:nvPr userDrawn="1"/>
        </p:nvSpPr>
        <p:spPr>
          <a:xfrm>
            <a:off x="1407388" y="842496"/>
            <a:ext cx="108284"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9" name="Oval 8">
            <a:extLst>
              <a:ext uri="{FF2B5EF4-FFF2-40B4-BE49-F238E27FC236}">
                <a16:creationId xmlns:a16="http://schemas.microsoft.com/office/drawing/2014/main" id="{294AB57E-BAAB-17BD-8415-ADB3C47254D8}"/>
              </a:ext>
            </a:extLst>
          </p:cNvPr>
          <p:cNvSpPr/>
          <p:nvPr userDrawn="1"/>
        </p:nvSpPr>
        <p:spPr>
          <a:xfrm>
            <a:off x="2454376" y="5713204"/>
            <a:ext cx="108284"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cxnSp>
        <p:nvCxnSpPr>
          <p:cNvPr id="10" name="Straight Connector 9">
            <a:extLst>
              <a:ext uri="{FF2B5EF4-FFF2-40B4-BE49-F238E27FC236}">
                <a16:creationId xmlns:a16="http://schemas.microsoft.com/office/drawing/2014/main" id="{91465746-44D3-222D-29C1-EA8A636D2020}"/>
              </a:ext>
            </a:extLst>
          </p:cNvPr>
          <p:cNvCxnSpPr>
            <a:cxnSpLocks/>
          </p:cNvCxnSpPr>
          <p:nvPr userDrawn="1"/>
        </p:nvCxnSpPr>
        <p:spPr>
          <a:xfrm>
            <a:off x="-9441" y="2359726"/>
            <a:ext cx="39900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894421AF-BAE1-9CD7-7245-E2C6FF4685BD}"/>
              </a:ext>
            </a:extLst>
          </p:cNvPr>
          <p:cNvSpPr/>
          <p:nvPr userDrawn="1"/>
        </p:nvSpPr>
        <p:spPr>
          <a:xfrm>
            <a:off x="1770149" y="596691"/>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2509773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p:nvPicPr>
        <p:blipFill>
          <a:blip r:embed="rId2">
            <a:alphaModFix amt="18000"/>
          </a:blip>
          <a:srcRect/>
          <a:stretch/>
        </p:blipFill>
        <p:spPr>
          <a:xfrm>
            <a:off x="0" y="11089"/>
            <a:ext cx="9144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p:nvSpPr>
        <p:spPr>
          <a:xfrm>
            <a:off x="241590" y="365126"/>
            <a:ext cx="8660824"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628652" y="365129"/>
            <a:ext cx="7886701" cy="1325563"/>
          </a:xfrm>
        </p:spPr>
        <p:txBody>
          <a:bodyPr>
            <a:noAutofit/>
          </a:bodyPr>
          <a:lstStyle>
            <a:lvl1pPr algn="ctr">
              <a:defRPr spc="0"/>
            </a:lvl1pPr>
          </a:lstStyle>
          <a:p>
            <a:r>
              <a:rPr lang="en-US"/>
              <a:t>Click to edit Master title style</a:t>
            </a:r>
            <a:endParaRPr lang="en-US" dirty="0"/>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282148" y="2220319"/>
            <a:ext cx="6634371" cy="929026"/>
          </a:xfrm>
        </p:spPr>
        <p:txBody>
          <a:bodyPr anchor="t">
            <a:noAutofit/>
          </a:bodyPr>
          <a:lstStyle>
            <a:lvl1pPr marL="0" indent="0" algn="ctr">
              <a:lnSpc>
                <a:spcPct val="140000"/>
              </a:lnSpc>
              <a:buFontTx/>
              <a:buNone/>
              <a:defRPr sz="1200">
                <a:solidFill>
                  <a:schemeClr val="bg1"/>
                </a:solidFill>
                <a:latin typeface="+mn-lt"/>
                <a:cs typeface="Arial" panose="020B0604020202020204" pitchFamily="34" charset="0"/>
              </a:defRPr>
            </a:lvl1pPr>
          </a:lstStyle>
          <a:p>
            <a:r>
              <a:rPr lang="en-US" dirty="0">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p:nvCxnSpPr>
        <p:spPr>
          <a:xfrm>
            <a:off x="3338404" y="3330992"/>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p:nvCxnSpPr>
        <p:spPr>
          <a:xfrm>
            <a:off x="5817081" y="3330992"/>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168081" y="3360809"/>
            <a:ext cx="1891793" cy="1721355"/>
          </a:xfrm>
        </p:spPr>
        <p:txBody>
          <a:bodyPr anchor="ctr">
            <a:noAutofit/>
          </a:bodyPr>
          <a:lstStyle>
            <a:lvl1pPr algn="ctr">
              <a:defRPr sz="1500"/>
            </a:lvl1pPr>
          </a:lstStyle>
          <a:p>
            <a:pPr lvl="0"/>
            <a:r>
              <a:rPr lang="en-US"/>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3600454" y="3358089"/>
            <a:ext cx="1940353" cy="1721355"/>
          </a:xfrm>
        </p:spPr>
        <p:txBody>
          <a:bodyPr anchor="ctr">
            <a:noAutofit/>
          </a:bodyPr>
          <a:lstStyle>
            <a:lvl1pPr algn="ctr">
              <a:defRPr sz="1500"/>
            </a:lvl1pPr>
          </a:lstStyle>
          <a:p>
            <a:pPr lvl="0"/>
            <a:r>
              <a:rPr lang="en-US"/>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6094039" y="3360809"/>
            <a:ext cx="1940353" cy="1721355"/>
          </a:xfrm>
        </p:spPr>
        <p:txBody>
          <a:bodyPr anchor="ctr">
            <a:noAutofit/>
          </a:bodyPr>
          <a:lstStyle>
            <a:lvl1pPr algn="ctr">
              <a:defRPr sz="1500"/>
            </a:lvl1pPr>
          </a:lstStyle>
          <a:p>
            <a:pPr lvl="0"/>
            <a:r>
              <a:rPr lang="en-US"/>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252304" y="6237294"/>
            <a:ext cx="3086100" cy="365125"/>
          </a:xfrm>
        </p:spPr>
        <p:txBody>
          <a:bodyPr>
            <a:noAutofit/>
          </a:bodyPr>
          <a:lstStyle>
            <a:lvl1pPr algn="l">
              <a:defRPr sz="900" spc="0">
                <a:solidFill>
                  <a:schemeClr val="bg1"/>
                </a:solidFill>
              </a:defRPr>
            </a:lvl1pPr>
          </a:lstStyle>
          <a:p>
            <a:r>
              <a:rPr lang="en-US"/>
              <a:t>Scientific findings</a:t>
            </a:r>
            <a:endParaRPr lang="en-US" dirty="0"/>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6855728" y="6226205"/>
            <a:ext cx="20574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
        <p:nvSpPr>
          <p:cNvPr id="14" name="Graphic 12">
            <a:extLst>
              <a:ext uri="{FF2B5EF4-FFF2-40B4-BE49-F238E27FC236}">
                <a16:creationId xmlns:a16="http://schemas.microsoft.com/office/drawing/2014/main" id="{33860DCC-9F93-1344-72B0-356F9A045A3A}"/>
              </a:ext>
            </a:extLst>
          </p:cNvPr>
          <p:cNvSpPr/>
          <p:nvPr/>
        </p:nvSpPr>
        <p:spPr>
          <a:xfrm>
            <a:off x="654956" y="3931197"/>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
        <p:nvSpPr>
          <p:cNvPr id="15" name="Graphic 15">
            <a:extLst>
              <a:ext uri="{FF2B5EF4-FFF2-40B4-BE49-F238E27FC236}">
                <a16:creationId xmlns:a16="http://schemas.microsoft.com/office/drawing/2014/main" id="{1ABE433E-FA5E-3262-5CAB-46DED868AF63}"/>
              </a:ext>
            </a:extLst>
          </p:cNvPr>
          <p:cNvSpPr/>
          <p:nvPr/>
        </p:nvSpPr>
        <p:spPr>
          <a:xfrm>
            <a:off x="7994126" y="2022227"/>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16" name="Graphic 15">
            <a:extLst>
              <a:ext uri="{FF2B5EF4-FFF2-40B4-BE49-F238E27FC236}">
                <a16:creationId xmlns:a16="http://schemas.microsoft.com/office/drawing/2014/main" id="{67D7C421-15EE-D350-36FE-97825F63A2BA}"/>
              </a:ext>
            </a:extLst>
          </p:cNvPr>
          <p:cNvSpPr/>
          <p:nvPr/>
        </p:nvSpPr>
        <p:spPr>
          <a:xfrm>
            <a:off x="6372224" y="5218771"/>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pic>
        <p:nvPicPr>
          <p:cNvPr id="3" name="Picture 2">
            <a:extLst>
              <a:ext uri="{FF2B5EF4-FFF2-40B4-BE49-F238E27FC236}">
                <a16:creationId xmlns:a16="http://schemas.microsoft.com/office/drawing/2014/main" id="{3AC77E4D-2B09-56F5-856D-5B6DEC405A6B}"/>
              </a:ext>
            </a:extLst>
          </p:cNvPr>
          <p:cNvPicPr>
            <a:picLocks noChangeAspect="1"/>
          </p:cNvPicPr>
          <p:nvPr userDrawn="1"/>
        </p:nvPicPr>
        <p:blipFill>
          <a:blip r:embed="rId2">
            <a:alphaModFix amt="18000"/>
          </a:blip>
          <a:srcRect/>
          <a:stretch/>
        </p:blipFill>
        <p:spPr>
          <a:xfrm>
            <a:off x="0" y="11089"/>
            <a:ext cx="9144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4" name="Rectangle 3">
            <a:extLst>
              <a:ext uri="{FF2B5EF4-FFF2-40B4-BE49-F238E27FC236}">
                <a16:creationId xmlns:a16="http://schemas.microsoft.com/office/drawing/2014/main" id="{5E77D349-FDC5-2190-D65A-9EDBDBEEF038}"/>
              </a:ext>
            </a:extLst>
          </p:cNvPr>
          <p:cNvSpPr/>
          <p:nvPr userDrawn="1"/>
        </p:nvSpPr>
        <p:spPr>
          <a:xfrm>
            <a:off x="241590" y="365126"/>
            <a:ext cx="8660824"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cxnSp>
        <p:nvCxnSpPr>
          <p:cNvPr id="5" name="Straight Connector 4">
            <a:extLst>
              <a:ext uri="{FF2B5EF4-FFF2-40B4-BE49-F238E27FC236}">
                <a16:creationId xmlns:a16="http://schemas.microsoft.com/office/drawing/2014/main" id="{8BF06723-545A-0BB9-7655-D2532B5B6337}"/>
              </a:ext>
            </a:extLst>
          </p:cNvPr>
          <p:cNvCxnSpPr>
            <a:cxnSpLocks/>
          </p:cNvCxnSpPr>
          <p:nvPr userDrawn="1"/>
        </p:nvCxnSpPr>
        <p:spPr>
          <a:xfrm>
            <a:off x="3338404" y="3330992"/>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9717807-684E-AC6C-4964-1896B159997F}"/>
              </a:ext>
            </a:extLst>
          </p:cNvPr>
          <p:cNvCxnSpPr>
            <a:cxnSpLocks/>
          </p:cNvCxnSpPr>
          <p:nvPr userDrawn="1"/>
        </p:nvCxnSpPr>
        <p:spPr>
          <a:xfrm>
            <a:off x="5817081" y="3330992"/>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7" name="Graphic 12">
            <a:extLst>
              <a:ext uri="{FF2B5EF4-FFF2-40B4-BE49-F238E27FC236}">
                <a16:creationId xmlns:a16="http://schemas.microsoft.com/office/drawing/2014/main" id="{1BD2B37C-1E94-A247-D7D1-BAF6D2E14BAE}"/>
              </a:ext>
            </a:extLst>
          </p:cNvPr>
          <p:cNvSpPr/>
          <p:nvPr userDrawn="1"/>
        </p:nvSpPr>
        <p:spPr>
          <a:xfrm>
            <a:off x="654956" y="3931197"/>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
        <p:nvSpPr>
          <p:cNvPr id="8" name="Graphic 15">
            <a:extLst>
              <a:ext uri="{FF2B5EF4-FFF2-40B4-BE49-F238E27FC236}">
                <a16:creationId xmlns:a16="http://schemas.microsoft.com/office/drawing/2014/main" id="{0D7F4CD7-8E55-EEF4-6FE6-10340891FEB1}"/>
              </a:ext>
            </a:extLst>
          </p:cNvPr>
          <p:cNvSpPr/>
          <p:nvPr userDrawn="1"/>
        </p:nvSpPr>
        <p:spPr>
          <a:xfrm>
            <a:off x="7994126" y="2022227"/>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
        <p:nvSpPr>
          <p:cNvPr id="9" name="Graphic 15">
            <a:extLst>
              <a:ext uri="{FF2B5EF4-FFF2-40B4-BE49-F238E27FC236}">
                <a16:creationId xmlns:a16="http://schemas.microsoft.com/office/drawing/2014/main" id="{EFF28587-ECD7-2D5E-7B72-7AE8BB0C677B}"/>
              </a:ext>
            </a:extLst>
          </p:cNvPr>
          <p:cNvSpPr/>
          <p:nvPr userDrawn="1"/>
        </p:nvSpPr>
        <p:spPr>
          <a:xfrm>
            <a:off x="6372224" y="5218771"/>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5722198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p:nvPicPr>
        <p:blipFill rotWithShape="1">
          <a:blip r:embed="rId2">
            <a:alphaModFix amt="39000"/>
          </a:blip>
          <a:srcRect l="30375" t="11383" b="18991"/>
          <a:stretch/>
        </p:blipFill>
        <p:spPr>
          <a:xfrm>
            <a:off x="0" y="1"/>
            <a:ext cx="9144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p:nvSpPr>
        <p:spPr>
          <a:xfrm>
            <a:off x="399" y="11291"/>
            <a:ext cx="9144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626531" y="365129"/>
            <a:ext cx="7886701" cy="1325563"/>
          </a:xfrm>
        </p:spPr>
        <p:txBody>
          <a:bodyPr>
            <a:noAutofit/>
          </a:bodyPr>
          <a:lstStyle>
            <a:lvl1pPr algn="ctr">
              <a:defRPr spc="0"/>
            </a:lvl1pPr>
          </a:lstStyle>
          <a:p>
            <a:r>
              <a:rPr lang="en-US"/>
              <a:t>Click to edit Master title style</a:t>
            </a:r>
            <a:endParaRPr lang="en-US" dirty="0"/>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371556" y="2714462"/>
            <a:ext cx="2965196" cy="509671"/>
          </a:xfrm>
        </p:spPr>
        <p:txBody>
          <a:bodyPr anchor="ctr">
            <a:noAutofit/>
          </a:bodyPr>
          <a:lstStyle>
            <a:lvl1pPr>
              <a:defRPr sz="1500" spc="225"/>
            </a:lvl1pPr>
          </a:lstStyle>
          <a:p>
            <a:pPr lvl="0"/>
            <a:r>
              <a:rPr lang="en-US" dirty="0"/>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5224671" y="2700810"/>
            <a:ext cx="2933987" cy="523316"/>
          </a:xfrm>
        </p:spPr>
        <p:txBody>
          <a:bodyPr anchor="ctr">
            <a:noAutofit/>
          </a:bodyPr>
          <a:lstStyle>
            <a:lvl1pPr>
              <a:defRPr sz="1500" spc="225"/>
            </a:lvl1pPr>
          </a:lstStyle>
          <a:p>
            <a:pPr lvl="0"/>
            <a:r>
              <a:rPr lang="en-US" dirty="0"/>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398701" y="3448050"/>
            <a:ext cx="2933987" cy="2307568"/>
          </a:xfrm>
        </p:spPr>
        <p:txBody>
          <a:bodyPr/>
          <a:lstStyle>
            <a:lvl1pPr marL="212593" indent="-212593">
              <a:buClr>
                <a:schemeClr val="accent6"/>
              </a:buClr>
              <a:buFont typeface="Arial" panose="020B0604020202020204" pitchFamily="34" charset="0"/>
              <a:buChar char="•"/>
              <a:defRPr sz="1200" spc="150" baseline="0">
                <a:solidFill>
                  <a:schemeClr val="bg1"/>
                </a:solidFill>
                <a:latin typeface="+mn-lt"/>
              </a:defRPr>
            </a:lvl1pPr>
            <a:lvl2pPr marL="425186" indent="-212593">
              <a:defRPr sz="1200"/>
            </a:lvl2pPr>
            <a:lvl3pPr marL="644636" indent="-212593">
              <a:defRPr sz="1200"/>
            </a:lvl3pPr>
            <a:lvl4pPr marL="864086">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5224671" y="3448050"/>
            <a:ext cx="2933987" cy="2307568"/>
          </a:xfrm>
        </p:spPr>
        <p:txBody>
          <a:bodyPr/>
          <a:lstStyle>
            <a:lvl1pPr marL="212593" indent="-212593">
              <a:buClr>
                <a:schemeClr val="accent6"/>
              </a:buClr>
              <a:buFont typeface="Arial" panose="020B0604020202020204" pitchFamily="34" charset="0"/>
              <a:buChar char="•"/>
              <a:defRPr sz="1200" spc="150" baseline="0">
                <a:solidFill>
                  <a:schemeClr val="bg1"/>
                </a:solidFill>
                <a:latin typeface="+mn-lt"/>
              </a:defRPr>
            </a:lvl1pPr>
            <a:lvl2pPr marL="425186" indent="-212593">
              <a:defRPr sz="1200"/>
            </a:lvl2pPr>
            <a:lvl3pPr marL="644636" indent="-212593">
              <a:defRPr sz="1200"/>
            </a:lvl3pPr>
            <a:lvl4pPr marL="864086">
              <a:defRPr sz="1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Graphic 15">
            <a:extLst>
              <a:ext uri="{FF2B5EF4-FFF2-40B4-BE49-F238E27FC236}">
                <a16:creationId xmlns:a16="http://schemas.microsoft.com/office/drawing/2014/main" id="{FFDFB3E1-7148-2A79-2224-9A66EE89CDB3}"/>
              </a:ext>
            </a:extLst>
          </p:cNvPr>
          <p:cNvSpPr/>
          <p:nvPr/>
        </p:nvSpPr>
        <p:spPr>
          <a:xfrm>
            <a:off x="7891236" y="5608449"/>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42" name="Graphic 15">
            <a:extLst>
              <a:ext uri="{FF2B5EF4-FFF2-40B4-BE49-F238E27FC236}">
                <a16:creationId xmlns:a16="http://schemas.microsoft.com/office/drawing/2014/main" id="{4D2D79B7-4A68-FA5E-D644-77D4216A8149}"/>
              </a:ext>
            </a:extLst>
          </p:cNvPr>
          <p:cNvSpPr/>
          <p:nvPr/>
        </p:nvSpPr>
        <p:spPr>
          <a:xfrm>
            <a:off x="823603" y="2693558"/>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44" name="Graphic 12">
            <a:extLst>
              <a:ext uri="{FF2B5EF4-FFF2-40B4-BE49-F238E27FC236}">
                <a16:creationId xmlns:a16="http://schemas.microsoft.com/office/drawing/2014/main" id="{09257FA7-91DE-7D44-90E4-63C9DFA962D4}"/>
              </a:ext>
            </a:extLst>
          </p:cNvPr>
          <p:cNvSpPr/>
          <p:nvPr/>
        </p:nvSpPr>
        <p:spPr>
          <a:xfrm>
            <a:off x="980180" y="3837599"/>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252304" y="6237294"/>
            <a:ext cx="3086100" cy="365125"/>
          </a:xfrm>
        </p:spPr>
        <p:txBody>
          <a:bodyPr>
            <a:noAutofit/>
          </a:bodyPr>
          <a:lstStyle>
            <a:lvl1pPr algn="l">
              <a:defRPr sz="900" spc="0">
                <a:solidFill>
                  <a:schemeClr val="bg1"/>
                </a:solidFill>
              </a:defRPr>
            </a:lvl1pPr>
          </a:lstStyle>
          <a:p>
            <a:r>
              <a:rPr lang="en-US"/>
              <a:t>Scientific findings</a:t>
            </a:r>
            <a:endParaRPr lang="en-US" dirty="0"/>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6855728" y="6226205"/>
            <a:ext cx="20574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4B7933AC-77F8-5A1E-9F12-CD7683B26868}"/>
              </a:ext>
            </a:extLst>
          </p:cNvPr>
          <p:cNvSpPr/>
          <p:nvPr/>
        </p:nvSpPr>
        <p:spPr>
          <a:xfrm>
            <a:off x="490017" y="4521509"/>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pic>
        <p:nvPicPr>
          <p:cNvPr id="3" name="Picture 2">
            <a:extLst>
              <a:ext uri="{FF2B5EF4-FFF2-40B4-BE49-F238E27FC236}">
                <a16:creationId xmlns:a16="http://schemas.microsoft.com/office/drawing/2014/main" id="{140685D4-718A-94C2-28B9-CA73C8D0A2F8}"/>
              </a:ext>
            </a:extLst>
          </p:cNvPr>
          <p:cNvPicPr>
            <a:picLocks noChangeAspect="1"/>
          </p:cNvPicPr>
          <p:nvPr userDrawn="1"/>
        </p:nvPicPr>
        <p:blipFill rotWithShape="1">
          <a:blip r:embed="rId2">
            <a:alphaModFix amt="39000"/>
          </a:blip>
          <a:srcRect l="30375" t="11383" b="18991"/>
          <a:stretch/>
        </p:blipFill>
        <p:spPr>
          <a:xfrm>
            <a:off x="0" y="1"/>
            <a:ext cx="9144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4" name="Rectangle 3">
            <a:extLst>
              <a:ext uri="{FF2B5EF4-FFF2-40B4-BE49-F238E27FC236}">
                <a16:creationId xmlns:a16="http://schemas.microsoft.com/office/drawing/2014/main" id="{E831EA75-38FC-314F-F057-E0BF4FAB2AA4}"/>
              </a:ext>
            </a:extLst>
          </p:cNvPr>
          <p:cNvSpPr/>
          <p:nvPr userDrawn="1"/>
        </p:nvSpPr>
        <p:spPr>
          <a:xfrm>
            <a:off x="399" y="11291"/>
            <a:ext cx="9144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6" name="Graphic 15">
            <a:extLst>
              <a:ext uri="{FF2B5EF4-FFF2-40B4-BE49-F238E27FC236}">
                <a16:creationId xmlns:a16="http://schemas.microsoft.com/office/drawing/2014/main" id="{B7502A64-1515-D3EE-C527-2DECAF2A92E5}"/>
              </a:ext>
            </a:extLst>
          </p:cNvPr>
          <p:cNvSpPr/>
          <p:nvPr userDrawn="1"/>
        </p:nvSpPr>
        <p:spPr>
          <a:xfrm>
            <a:off x="7891236" y="5608449"/>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
        <p:nvSpPr>
          <p:cNvPr id="7" name="Graphic 15">
            <a:extLst>
              <a:ext uri="{FF2B5EF4-FFF2-40B4-BE49-F238E27FC236}">
                <a16:creationId xmlns:a16="http://schemas.microsoft.com/office/drawing/2014/main" id="{B27AC83D-6108-96EF-7BDD-E0EBC7FA146B}"/>
              </a:ext>
            </a:extLst>
          </p:cNvPr>
          <p:cNvSpPr/>
          <p:nvPr userDrawn="1"/>
        </p:nvSpPr>
        <p:spPr>
          <a:xfrm>
            <a:off x="823603" y="2693558"/>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
        <p:nvSpPr>
          <p:cNvPr id="8" name="Graphic 12">
            <a:extLst>
              <a:ext uri="{FF2B5EF4-FFF2-40B4-BE49-F238E27FC236}">
                <a16:creationId xmlns:a16="http://schemas.microsoft.com/office/drawing/2014/main" id="{207A0FEA-6280-C12E-29CE-36DF7B0D0636}"/>
              </a:ext>
            </a:extLst>
          </p:cNvPr>
          <p:cNvSpPr/>
          <p:nvPr userDrawn="1"/>
        </p:nvSpPr>
        <p:spPr>
          <a:xfrm>
            <a:off x="980180" y="3837599"/>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
        <p:nvSpPr>
          <p:cNvPr id="9" name="Graphic 12">
            <a:extLst>
              <a:ext uri="{FF2B5EF4-FFF2-40B4-BE49-F238E27FC236}">
                <a16:creationId xmlns:a16="http://schemas.microsoft.com/office/drawing/2014/main" id="{F10ADE8B-91B1-62C4-FEDD-A45AF157EB28}"/>
              </a:ext>
            </a:extLst>
          </p:cNvPr>
          <p:cNvSpPr/>
          <p:nvPr userDrawn="1"/>
        </p:nvSpPr>
        <p:spPr>
          <a:xfrm>
            <a:off x="490017" y="4521509"/>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960901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p:nvSpPr>
        <p:spPr>
          <a:xfrm>
            <a:off x="0" y="0"/>
            <a:ext cx="9144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637013" y="1683196"/>
            <a:ext cx="7869975" cy="5174811"/>
          </a:xfrm>
          <a:solidFill>
            <a:schemeClr val="bg2"/>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637013" y="365129"/>
            <a:ext cx="7886700" cy="1325563"/>
          </a:xfrm>
        </p:spPr>
        <p:txBody>
          <a:bodyPr>
            <a:noAutofit/>
          </a:bodyPr>
          <a:lstStyle>
            <a:lvl1pPr algn="ctr">
              <a:defRPr spc="0"/>
            </a:lvl1pPr>
          </a:lstStyle>
          <a:p>
            <a:r>
              <a:rPr lang="en-US"/>
              <a:t>Click to edit Master title style</a:t>
            </a:r>
            <a:endParaRPr lang="en-US" dirty="0"/>
          </a:p>
        </p:txBody>
      </p:sp>
      <p:sp>
        <p:nvSpPr>
          <p:cNvPr id="11" name="Graphic 15">
            <a:extLst>
              <a:ext uri="{FF2B5EF4-FFF2-40B4-BE49-F238E27FC236}">
                <a16:creationId xmlns:a16="http://schemas.microsoft.com/office/drawing/2014/main" id="{7FDD546F-3181-A2C4-3ECF-1E4540E1E8FD}"/>
              </a:ext>
            </a:extLst>
          </p:cNvPr>
          <p:cNvSpPr/>
          <p:nvPr/>
        </p:nvSpPr>
        <p:spPr>
          <a:xfrm>
            <a:off x="671203" y="2693558"/>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13" name="Graphic 12">
            <a:extLst>
              <a:ext uri="{FF2B5EF4-FFF2-40B4-BE49-F238E27FC236}">
                <a16:creationId xmlns:a16="http://schemas.microsoft.com/office/drawing/2014/main" id="{97F35EB9-5535-DCD3-2424-B71C26EAE49D}"/>
              </a:ext>
            </a:extLst>
          </p:cNvPr>
          <p:cNvSpPr/>
          <p:nvPr/>
        </p:nvSpPr>
        <p:spPr>
          <a:xfrm>
            <a:off x="263513" y="4503806"/>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252304" y="6237294"/>
            <a:ext cx="3086100" cy="365125"/>
          </a:xfrm>
        </p:spPr>
        <p:txBody>
          <a:bodyPr>
            <a:noAutofit/>
          </a:bodyPr>
          <a:lstStyle>
            <a:lvl1pPr algn="l">
              <a:defRPr sz="900" spc="0">
                <a:solidFill>
                  <a:schemeClr val="bg1"/>
                </a:solidFill>
              </a:defRPr>
            </a:lvl1pPr>
          </a:lstStyle>
          <a:p>
            <a:r>
              <a:rPr lang="en-US"/>
              <a:t>Scientific findings</a:t>
            </a:r>
            <a:endParaRPr lang="en-US" dirty="0"/>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6855728" y="6226205"/>
            <a:ext cx="20574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p:nvSpPr>
        <p:spPr>
          <a:xfrm>
            <a:off x="490017" y="5192840"/>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
        <p:nvSpPr>
          <p:cNvPr id="19" name="Graphic 12">
            <a:extLst>
              <a:ext uri="{FF2B5EF4-FFF2-40B4-BE49-F238E27FC236}">
                <a16:creationId xmlns:a16="http://schemas.microsoft.com/office/drawing/2014/main" id="{E3D81F90-4EAE-8C26-A885-E7B59E49164A}"/>
              </a:ext>
            </a:extLst>
          </p:cNvPr>
          <p:cNvSpPr/>
          <p:nvPr/>
        </p:nvSpPr>
        <p:spPr>
          <a:xfrm>
            <a:off x="8234935" y="1571892"/>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Tree>
    <p:extLst>
      <p:ext uri="{BB962C8B-B14F-4D97-AF65-F5344CB8AC3E}">
        <p14:creationId xmlns:p14="http://schemas.microsoft.com/office/powerpoint/2010/main" val="383622343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p:nvSpPr>
        <p:spPr>
          <a:xfrm>
            <a:off x="0" y="0"/>
            <a:ext cx="9144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637015" y="1684784"/>
            <a:ext cx="7886701" cy="5171635"/>
          </a:xfrm>
          <a:solidFill>
            <a:schemeClr val="bg2"/>
          </a:solidFill>
        </p:spPr>
        <p:txBody>
          <a:bodyPr anchor="ctr">
            <a:noAutofit/>
          </a:bodyPr>
          <a:lstStyle>
            <a:lvl1pPr algn="ctr" rtl="0" fontAlgn="base">
              <a:defRPr lang="en-US" sz="135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US" b="0" i="0" dirty="0">
                <a:solidFill>
                  <a:srgbClr val="201F1E"/>
                </a:solidFill>
                <a:effectLst/>
                <a:latin typeface="Calibri" panose="020F0502020204030204" pitchFamily="34" charset="0"/>
              </a:rPr>
              <a:t>Click to insert image or graphic here</a:t>
            </a:r>
            <a:endParaRPr lang="en-US"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637013" y="365129"/>
            <a:ext cx="7886700" cy="1325563"/>
          </a:xfrm>
        </p:spPr>
        <p:txBody>
          <a:bodyPr>
            <a:noAutofit/>
          </a:bodyPr>
          <a:lstStyle>
            <a:lvl1pPr algn="ctr">
              <a:defRPr spc="0"/>
            </a:lvl1pPr>
          </a:lstStyle>
          <a:p>
            <a:r>
              <a:rPr lang="en-US"/>
              <a:t>Click to edit Master title style</a:t>
            </a:r>
            <a:endParaRPr lang="en-US" dirty="0"/>
          </a:p>
        </p:txBody>
      </p:sp>
      <p:sp>
        <p:nvSpPr>
          <p:cNvPr id="11" name="Graphic 15">
            <a:extLst>
              <a:ext uri="{FF2B5EF4-FFF2-40B4-BE49-F238E27FC236}">
                <a16:creationId xmlns:a16="http://schemas.microsoft.com/office/drawing/2014/main" id="{7FDD546F-3181-A2C4-3ECF-1E4540E1E8FD}"/>
              </a:ext>
            </a:extLst>
          </p:cNvPr>
          <p:cNvSpPr/>
          <p:nvPr/>
        </p:nvSpPr>
        <p:spPr>
          <a:xfrm>
            <a:off x="653840" y="621690"/>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13" name="Graphic 12">
            <a:extLst>
              <a:ext uri="{FF2B5EF4-FFF2-40B4-BE49-F238E27FC236}">
                <a16:creationId xmlns:a16="http://schemas.microsoft.com/office/drawing/2014/main" id="{97F35EB9-5535-DCD3-2424-B71C26EAE49D}"/>
              </a:ext>
            </a:extLst>
          </p:cNvPr>
          <p:cNvSpPr/>
          <p:nvPr/>
        </p:nvSpPr>
        <p:spPr>
          <a:xfrm>
            <a:off x="263513" y="1540687"/>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252304" y="6237294"/>
            <a:ext cx="3086100" cy="365125"/>
          </a:xfrm>
        </p:spPr>
        <p:txBody>
          <a:bodyPr>
            <a:noAutofit/>
          </a:bodyPr>
          <a:lstStyle>
            <a:lvl1pPr algn="l">
              <a:defRPr sz="900" spc="0">
                <a:solidFill>
                  <a:schemeClr val="bg1"/>
                </a:solidFill>
              </a:defRPr>
            </a:lvl1pPr>
          </a:lstStyle>
          <a:p>
            <a:r>
              <a:rPr lang="en-US"/>
              <a:t>Scientific findings</a:t>
            </a:r>
            <a:endParaRPr lang="en-US" dirty="0"/>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6855728" y="6226205"/>
            <a:ext cx="20574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p:nvSpPr>
        <p:spPr>
          <a:xfrm>
            <a:off x="455294" y="1882474"/>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
        <p:nvSpPr>
          <p:cNvPr id="19" name="Graphic 12">
            <a:extLst>
              <a:ext uri="{FF2B5EF4-FFF2-40B4-BE49-F238E27FC236}">
                <a16:creationId xmlns:a16="http://schemas.microsoft.com/office/drawing/2014/main" id="{E3D81F90-4EAE-8C26-A885-E7B59E49164A}"/>
              </a:ext>
            </a:extLst>
          </p:cNvPr>
          <p:cNvSpPr/>
          <p:nvPr/>
        </p:nvSpPr>
        <p:spPr>
          <a:xfrm>
            <a:off x="8764477" y="2868255"/>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Tree>
    <p:extLst>
      <p:ext uri="{BB962C8B-B14F-4D97-AF65-F5344CB8AC3E}">
        <p14:creationId xmlns:p14="http://schemas.microsoft.com/office/powerpoint/2010/main" val="747451765"/>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p:nvSpPr>
        <p:spPr>
          <a:xfrm>
            <a:off x="0" y="4484"/>
            <a:ext cx="9144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a:noAutofit/>
          </a:bodyPr>
          <a:lstStyle>
            <a:lvl1pPr algn="ctr">
              <a:defRPr spc="0"/>
            </a:lvl1pPr>
          </a:lstStyle>
          <a:p>
            <a:r>
              <a:rPr lang="en-US"/>
              <a:t>Click to edit Master title style</a:t>
            </a:r>
            <a:endParaRPr lang="en-US" dirty="0"/>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628650" y="2234612"/>
            <a:ext cx="2057400" cy="2743200"/>
          </a:xfrm>
          <a:solidFill>
            <a:schemeClr val="bg2"/>
          </a:solidFill>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2737051" y="1743093"/>
            <a:ext cx="3636083" cy="3833614"/>
          </a:xfrm>
          <a:solidFill>
            <a:schemeClr val="bg2"/>
          </a:solidFill>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6415541" y="2234612"/>
            <a:ext cx="2057400" cy="2735210"/>
          </a:xfrm>
          <a:solidFill>
            <a:schemeClr val="bg2"/>
          </a:solidFill>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628650" y="5576714"/>
            <a:ext cx="7886700" cy="613963"/>
          </a:xfrm>
        </p:spPr>
        <p:txBody>
          <a:bodyPr anchor="ctr">
            <a:noAutofit/>
          </a:bodyPr>
          <a:lstStyle>
            <a:lvl1pPr marL="0" indent="0" algn="ctr">
              <a:lnSpc>
                <a:spcPct val="100000"/>
              </a:lnSpc>
              <a:buFontTx/>
              <a:buNone/>
              <a:defRPr sz="1200">
                <a:solidFill>
                  <a:schemeClr val="bg1"/>
                </a:solidFill>
                <a:latin typeface="Arial Nova" panose="020B0504020202020204" pitchFamily="34" charset="0"/>
              </a:defRPr>
            </a:lvl1pPr>
          </a:lstStyle>
          <a:p>
            <a:r>
              <a:rPr lang="en-US" dirty="0">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p:nvSpPr>
        <p:spPr>
          <a:xfrm>
            <a:off x="8377842" y="969148"/>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p>
            <a:endParaRPr lang="en-US" sz="1350" dirty="0"/>
          </a:p>
        </p:txBody>
      </p:sp>
      <p:sp>
        <p:nvSpPr>
          <p:cNvPr id="25" name="Oval 24">
            <a:extLst>
              <a:ext uri="{FF2B5EF4-FFF2-40B4-BE49-F238E27FC236}">
                <a16:creationId xmlns:a16="http://schemas.microsoft.com/office/drawing/2014/main" id="{138C17DA-981F-0BA8-3CD8-5ADAFFFB5412}"/>
              </a:ext>
            </a:extLst>
          </p:cNvPr>
          <p:cNvSpPr/>
          <p:nvPr/>
        </p:nvSpPr>
        <p:spPr>
          <a:xfrm>
            <a:off x="1407388" y="1290556"/>
            <a:ext cx="108284"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252304" y="6237294"/>
            <a:ext cx="3086100" cy="365125"/>
          </a:xfrm>
        </p:spPr>
        <p:txBody>
          <a:bodyPr>
            <a:noAutofit/>
          </a:bodyPr>
          <a:lstStyle>
            <a:lvl1pPr algn="l">
              <a:defRPr sz="900" spc="0">
                <a:solidFill>
                  <a:schemeClr val="bg1"/>
                </a:solidFill>
              </a:defRPr>
            </a:lvl1pPr>
          </a:lstStyle>
          <a:p>
            <a:r>
              <a:rPr lang="en-US"/>
              <a:t>Scientific findings</a:t>
            </a:r>
            <a:endParaRPr lang="en-US" dirty="0"/>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6855728" y="6226205"/>
            <a:ext cx="20574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B7E94463-D34E-7B78-40B0-21660AE939E4}"/>
              </a:ext>
            </a:extLst>
          </p:cNvPr>
          <p:cNvSpPr/>
          <p:nvPr/>
        </p:nvSpPr>
        <p:spPr>
          <a:xfrm>
            <a:off x="516061" y="5192840"/>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
        <p:nvSpPr>
          <p:cNvPr id="3" name="Rectangle 2">
            <a:extLst>
              <a:ext uri="{FF2B5EF4-FFF2-40B4-BE49-F238E27FC236}">
                <a16:creationId xmlns:a16="http://schemas.microsoft.com/office/drawing/2014/main" id="{8CA4DAB9-F32E-C8AF-088C-938A6C5F8876}"/>
              </a:ext>
            </a:extLst>
          </p:cNvPr>
          <p:cNvSpPr/>
          <p:nvPr userDrawn="1"/>
        </p:nvSpPr>
        <p:spPr>
          <a:xfrm>
            <a:off x="0" y="4484"/>
            <a:ext cx="9144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4" name="Graphic 12">
            <a:extLst>
              <a:ext uri="{FF2B5EF4-FFF2-40B4-BE49-F238E27FC236}">
                <a16:creationId xmlns:a16="http://schemas.microsoft.com/office/drawing/2014/main" id="{049D55A7-FDA1-9BB2-413D-BE7F2A29A432}"/>
              </a:ext>
            </a:extLst>
          </p:cNvPr>
          <p:cNvSpPr/>
          <p:nvPr userDrawn="1"/>
        </p:nvSpPr>
        <p:spPr>
          <a:xfrm>
            <a:off x="8377842" y="969148"/>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p>
            <a:endParaRPr lang="en-US" sz="1800" dirty="0"/>
          </a:p>
        </p:txBody>
      </p:sp>
      <p:sp>
        <p:nvSpPr>
          <p:cNvPr id="5" name="Oval 4">
            <a:extLst>
              <a:ext uri="{FF2B5EF4-FFF2-40B4-BE49-F238E27FC236}">
                <a16:creationId xmlns:a16="http://schemas.microsoft.com/office/drawing/2014/main" id="{ECA744ED-BC2F-B041-B0E0-9982797B1BB7}"/>
              </a:ext>
            </a:extLst>
          </p:cNvPr>
          <p:cNvSpPr/>
          <p:nvPr userDrawn="1"/>
        </p:nvSpPr>
        <p:spPr>
          <a:xfrm>
            <a:off x="1407388" y="1290556"/>
            <a:ext cx="108284"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6" name="Graphic 12">
            <a:extLst>
              <a:ext uri="{FF2B5EF4-FFF2-40B4-BE49-F238E27FC236}">
                <a16:creationId xmlns:a16="http://schemas.microsoft.com/office/drawing/2014/main" id="{79A4690F-44EE-7CE0-631A-C0D890212A7C}"/>
              </a:ext>
            </a:extLst>
          </p:cNvPr>
          <p:cNvSpPr/>
          <p:nvPr userDrawn="1"/>
        </p:nvSpPr>
        <p:spPr>
          <a:xfrm>
            <a:off x="516061" y="5192840"/>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2248021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p:nvPicPr>
        <p:blipFill rotWithShape="1">
          <a:blip r:embed="rId2">
            <a:alphaModFix amt="14000"/>
          </a:blip>
          <a:srcRect l="30375" t="11383" b="18991"/>
          <a:stretch/>
        </p:blipFill>
        <p:spPr>
          <a:xfrm>
            <a:off x="0" y="1"/>
            <a:ext cx="9144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p:nvSpPr>
        <p:spPr>
          <a:xfrm>
            <a:off x="0" y="0"/>
            <a:ext cx="9144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637013" y="365129"/>
            <a:ext cx="7886700" cy="1325563"/>
          </a:xfrm>
        </p:spPr>
        <p:txBody>
          <a:bodyPr>
            <a:noAutofit/>
          </a:bodyPr>
          <a:lstStyle>
            <a:lvl1pPr algn="ctr">
              <a:defRPr spc="0"/>
            </a:lvl1pPr>
          </a:lstStyle>
          <a:p>
            <a:r>
              <a:rPr lang="en-US"/>
              <a:t>Click to edit Master title style</a:t>
            </a:r>
            <a:endParaRPr lang="en-US" dirty="0"/>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120841" y="2057402"/>
            <a:ext cx="4822761" cy="3352163"/>
          </a:xfrm>
          <a:solidFill>
            <a:schemeClr val="bg2"/>
          </a:solidFill>
        </p:spPr>
        <p:txBody>
          <a:bodyPr>
            <a:no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6243641" y="2055812"/>
            <a:ext cx="1779985" cy="3353751"/>
          </a:xfrm>
          <a:solidFill>
            <a:schemeClr val="bg2"/>
          </a:solidFill>
        </p:spPr>
        <p:txBody>
          <a:bodyPr anchor="ctr">
            <a:noAutofit/>
          </a:bodyPr>
          <a:lstStyle>
            <a:lvl1pPr algn="ctr">
              <a:defRPr sz="1350">
                <a:solidFill>
                  <a:schemeClr val="tx1"/>
                </a:solidFill>
              </a:defRPr>
            </a:lvl1pPr>
          </a:lstStyle>
          <a:p>
            <a:r>
              <a:rPr lang="en-US"/>
              <a:t>Click icon to add picture</a:t>
            </a:r>
            <a:endParaRPr lang="en-US" dirty="0"/>
          </a:p>
        </p:txBody>
      </p:sp>
      <p:sp>
        <p:nvSpPr>
          <p:cNvPr id="7" name="Graphic 15">
            <a:extLst>
              <a:ext uri="{FF2B5EF4-FFF2-40B4-BE49-F238E27FC236}">
                <a16:creationId xmlns:a16="http://schemas.microsoft.com/office/drawing/2014/main" id="{0F80B8C5-F10F-2547-E085-FA5D266DDF76}"/>
              </a:ext>
            </a:extLst>
          </p:cNvPr>
          <p:cNvSpPr/>
          <p:nvPr/>
        </p:nvSpPr>
        <p:spPr>
          <a:xfrm>
            <a:off x="823603" y="2693558"/>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9" name="Graphic 12">
            <a:extLst>
              <a:ext uri="{FF2B5EF4-FFF2-40B4-BE49-F238E27FC236}">
                <a16:creationId xmlns:a16="http://schemas.microsoft.com/office/drawing/2014/main" id="{38898B79-1550-A6AC-FE9B-CBDD2DDE9EB0}"/>
              </a:ext>
            </a:extLst>
          </p:cNvPr>
          <p:cNvSpPr/>
          <p:nvPr/>
        </p:nvSpPr>
        <p:spPr>
          <a:xfrm>
            <a:off x="919411" y="4503806"/>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252304" y="6237294"/>
            <a:ext cx="3086100" cy="365125"/>
          </a:xfrm>
        </p:spPr>
        <p:txBody>
          <a:bodyPr>
            <a:noAutofit/>
          </a:bodyPr>
          <a:lstStyle>
            <a:lvl1pPr algn="l">
              <a:defRPr sz="900" spc="0">
                <a:solidFill>
                  <a:schemeClr val="bg1"/>
                </a:solidFill>
              </a:defRPr>
            </a:lvl1pPr>
          </a:lstStyle>
          <a:p>
            <a:r>
              <a:rPr lang="en-US"/>
              <a:t>Scientific findings</a:t>
            </a:r>
            <a:endParaRPr lang="en-US" dirty="0"/>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6855728" y="6226205"/>
            <a:ext cx="20574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
        <p:nvSpPr>
          <p:cNvPr id="16" name="Graphic 15">
            <a:extLst>
              <a:ext uri="{FF2B5EF4-FFF2-40B4-BE49-F238E27FC236}">
                <a16:creationId xmlns:a16="http://schemas.microsoft.com/office/drawing/2014/main" id="{55D287F0-FA0C-5618-47B9-31AC978549CC}"/>
              </a:ext>
            </a:extLst>
          </p:cNvPr>
          <p:cNvSpPr/>
          <p:nvPr/>
        </p:nvSpPr>
        <p:spPr>
          <a:xfrm>
            <a:off x="8553122" y="4375790"/>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350" dirty="0"/>
          </a:p>
        </p:txBody>
      </p:sp>
      <p:sp>
        <p:nvSpPr>
          <p:cNvPr id="17" name="Graphic 12">
            <a:extLst>
              <a:ext uri="{FF2B5EF4-FFF2-40B4-BE49-F238E27FC236}">
                <a16:creationId xmlns:a16="http://schemas.microsoft.com/office/drawing/2014/main" id="{437FDA18-E199-E2F6-264B-D9B6E241E574}"/>
              </a:ext>
            </a:extLst>
          </p:cNvPr>
          <p:cNvSpPr/>
          <p:nvPr/>
        </p:nvSpPr>
        <p:spPr>
          <a:xfrm>
            <a:off x="490017" y="5192840"/>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pic>
        <p:nvPicPr>
          <p:cNvPr id="3" name="Picture 2">
            <a:extLst>
              <a:ext uri="{FF2B5EF4-FFF2-40B4-BE49-F238E27FC236}">
                <a16:creationId xmlns:a16="http://schemas.microsoft.com/office/drawing/2014/main" id="{F5018FE7-252F-312A-AABF-4D43ADE5AFB2}"/>
              </a:ext>
            </a:extLst>
          </p:cNvPr>
          <p:cNvPicPr>
            <a:picLocks noChangeAspect="1"/>
          </p:cNvPicPr>
          <p:nvPr userDrawn="1"/>
        </p:nvPicPr>
        <p:blipFill rotWithShape="1">
          <a:blip r:embed="rId2">
            <a:alphaModFix amt="14000"/>
          </a:blip>
          <a:srcRect l="30375" t="11383" b="18991"/>
          <a:stretch/>
        </p:blipFill>
        <p:spPr>
          <a:xfrm>
            <a:off x="0" y="1"/>
            <a:ext cx="9144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5" name="Rectangle 4">
            <a:extLst>
              <a:ext uri="{FF2B5EF4-FFF2-40B4-BE49-F238E27FC236}">
                <a16:creationId xmlns:a16="http://schemas.microsoft.com/office/drawing/2014/main" id="{4A501827-5CEA-96DD-A3C3-BF5538CEEA54}"/>
              </a:ext>
            </a:extLst>
          </p:cNvPr>
          <p:cNvSpPr/>
          <p:nvPr userDrawn="1"/>
        </p:nvSpPr>
        <p:spPr>
          <a:xfrm>
            <a:off x="0" y="0"/>
            <a:ext cx="9144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6" name="Graphic 15">
            <a:extLst>
              <a:ext uri="{FF2B5EF4-FFF2-40B4-BE49-F238E27FC236}">
                <a16:creationId xmlns:a16="http://schemas.microsoft.com/office/drawing/2014/main" id="{74548565-0569-8D3E-B30A-EDD2C63472AD}"/>
              </a:ext>
            </a:extLst>
          </p:cNvPr>
          <p:cNvSpPr/>
          <p:nvPr userDrawn="1"/>
        </p:nvSpPr>
        <p:spPr>
          <a:xfrm>
            <a:off x="823603" y="2693558"/>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
        <p:nvSpPr>
          <p:cNvPr id="8" name="Graphic 12">
            <a:extLst>
              <a:ext uri="{FF2B5EF4-FFF2-40B4-BE49-F238E27FC236}">
                <a16:creationId xmlns:a16="http://schemas.microsoft.com/office/drawing/2014/main" id="{F7854682-6804-5C3F-F9E8-9990B6AA8692}"/>
              </a:ext>
            </a:extLst>
          </p:cNvPr>
          <p:cNvSpPr/>
          <p:nvPr userDrawn="1"/>
        </p:nvSpPr>
        <p:spPr>
          <a:xfrm>
            <a:off x="919411" y="4503806"/>
            <a:ext cx="75438"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
        <p:nvSpPr>
          <p:cNvPr id="10" name="Graphic 15">
            <a:extLst>
              <a:ext uri="{FF2B5EF4-FFF2-40B4-BE49-F238E27FC236}">
                <a16:creationId xmlns:a16="http://schemas.microsoft.com/office/drawing/2014/main" id="{58E7B6D5-34C9-57A5-C2F3-B77DE4268AB5}"/>
              </a:ext>
            </a:extLst>
          </p:cNvPr>
          <p:cNvSpPr/>
          <p:nvPr userDrawn="1"/>
        </p:nvSpPr>
        <p:spPr>
          <a:xfrm>
            <a:off x="8553122" y="4375790"/>
            <a:ext cx="96012"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sz="1800" dirty="0"/>
          </a:p>
        </p:txBody>
      </p:sp>
      <p:sp>
        <p:nvSpPr>
          <p:cNvPr id="11" name="Graphic 12">
            <a:extLst>
              <a:ext uri="{FF2B5EF4-FFF2-40B4-BE49-F238E27FC236}">
                <a16:creationId xmlns:a16="http://schemas.microsoft.com/office/drawing/2014/main" id="{889BC6C3-7330-9E6B-3242-AA287AB6D264}"/>
              </a:ext>
            </a:extLst>
          </p:cNvPr>
          <p:cNvSpPr/>
          <p:nvPr userDrawn="1"/>
        </p:nvSpPr>
        <p:spPr>
          <a:xfrm>
            <a:off x="490017" y="5192840"/>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2247737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4671" y="3074"/>
            <a:ext cx="9144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p:nvPicPr>
        <p:blipFill rotWithShape="1">
          <a:blip r:embed="rId4"/>
          <a:srcRect l="151" t="2692" r="49052" b="2173"/>
          <a:stretch/>
        </p:blipFill>
        <p:spPr>
          <a:xfrm>
            <a:off x="3344962" y="-6350"/>
            <a:ext cx="5799221"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p:nvSpPr>
        <p:spPr>
          <a:xfrm>
            <a:off x="4274" y="0"/>
            <a:ext cx="4563878"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p:nvCxnSpPr>
        <p:spPr>
          <a:xfrm>
            <a:off x="-9441" y="3125038"/>
            <a:ext cx="360303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p:nvSpPr>
        <p:spPr>
          <a:xfrm>
            <a:off x="529054" y="1144246"/>
            <a:ext cx="95078"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754782" y="1562944"/>
            <a:ext cx="2825443" cy="1358678"/>
          </a:xfrm>
        </p:spPr>
        <p:txBody>
          <a:bodyPr anchor="b">
            <a:noAutofit/>
          </a:bodyPr>
          <a:lstStyle/>
          <a:p>
            <a:r>
              <a:rPr lang="en-US" dirty="0"/>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754782" y="3426710"/>
            <a:ext cx="2825443" cy="2616883"/>
          </a:xfrm>
        </p:spPr>
        <p:txBody>
          <a:bodyPr>
            <a:noAutofit/>
          </a:bodyPr>
          <a:lstStyle>
            <a:lvl1pPr>
              <a:lnSpc>
                <a:spcPct val="100000"/>
              </a:lnSpc>
              <a:defRPr sz="1200">
                <a:solidFill>
                  <a:schemeClr val="bg1"/>
                </a:solidFill>
                <a:latin typeface="+mn-lt"/>
              </a:defRPr>
            </a:lvl1pPr>
          </a:lstStyle>
          <a:p>
            <a:pPr lvl="0"/>
            <a:r>
              <a:rPr lang="en-US"/>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252304" y="6237294"/>
            <a:ext cx="3086100" cy="365125"/>
          </a:xfrm>
        </p:spPr>
        <p:txBody>
          <a:bodyPr>
            <a:noAutofit/>
          </a:bodyPr>
          <a:lstStyle>
            <a:lvl1pPr algn="l">
              <a:defRPr sz="900" spc="0">
                <a:solidFill>
                  <a:schemeClr val="bg1"/>
                </a:solidFill>
              </a:defRPr>
            </a:lvl1pPr>
          </a:lstStyle>
          <a:p>
            <a:r>
              <a:rPr lang="en-US"/>
              <a:t>Scientific findings</a:t>
            </a:r>
            <a:endParaRPr lang="en-US" dirty="0"/>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6855728" y="6226205"/>
            <a:ext cx="2057400" cy="365125"/>
          </a:xfrm>
        </p:spPr>
        <p:txBody>
          <a:bodyPr>
            <a:noAutofit/>
          </a:bodyPr>
          <a:lstStyle>
            <a:lvl1pPr>
              <a:defRPr sz="9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1D8F0816-C429-D32E-058B-33405874DFA7}"/>
              </a:ext>
            </a:extLst>
          </p:cNvPr>
          <p:cNvSpPr/>
          <p:nvPr/>
        </p:nvSpPr>
        <p:spPr>
          <a:xfrm>
            <a:off x="351121" y="1963497"/>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350" dirty="0"/>
          </a:p>
        </p:txBody>
      </p:sp>
      <p:pic>
        <p:nvPicPr>
          <p:cNvPr id="3" name="Content Placeholder 14">
            <a:extLst>
              <a:ext uri="{FF2B5EF4-FFF2-40B4-BE49-F238E27FC236}">
                <a16:creationId xmlns:a16="http://schemas.microsoft.com/office/drawing/2014/main" id="{2B114458-DD48-DE56-16FA-A21E1E315538}"/>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4671" y="3074"/>
            <a:ext cx="9144000" cy="6854926"/>
          </a:xfrm>
          <a:prstGeom prst="rect">
            <a:avLst/>
          </a:prstGeom>
        </p:spPr>
      </p:pic>
      <p:pic>
        <p:nvPicPr>
          <p:cNvPr id="4" name="Content Placeholder 14">
            <a:extLst>
              <a:ext uri="{FF2B5EF4-FFF2-40B4-BE49-F238E27FC236}">
                <a16:creationId xmlns:a16="http://schemas.microsoft.com/office/drawing/2014/main" id="{A8D63B15-7943-C2E3-7D06-9F4030B54ECE}"/>
              </a:ext>
            </a:extLst>
          </p:cNvPr>
          <p:cNvPicPr>
            <a:picLocks noChangeAspect="1"/>
          </p:cNvPicPr>
          <p:nvPr userDrawn="1"/>
        </p:nvPicPr>
        <p:blipFill rotWithShape="1">
          <a:blip r:embed="rId4"/>
          <a:srcRect l="151" t="2692" r="49052" b="2173"/>
          <a:stretch/>
        </p:blipFill>
        <p:spPr>
          <a:xfrm>
            <a:off x="3344962" y="-6350"/>
            <a:ext cx="5799221" cy="6853863"/>
          </a:xfrm>
          <a:prstGeom prst="rect">
            <a:avLst/>
          </a:prstGeom>
        </p:spPr>
      </p:pic>
      <p:sp>
        <p:nvSpPr>
          <p:cNvPr id="5" name="Rectangle 4">
            <a:extLst>
              <a:ext uri="{FF2B5EF4-FFF2-40B4-BE49-F238E27FC236}">
                <a16:creationId xmlns:a16="http://schemas.microsoft.com/office/drawing/2014/main" id="{D74867EC-2BE5-58D5-39B5-956D0DB34F5C}"/>
              </a:ext>
            </a:extLst>
          </p:cNvPr>
          <p:cNvSpPr/>
          <p:nvPr userDrawn="1"/>
        </p:nvSpPr>
        <p:spPr>
          <a:xfrm>
            <a:off x="4274" y="0"/>
            <a:ext cx="4563878"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cxnSp>
        <p:nvCxnSpPr>
          <p:cNvPr id="7" name="Straight Connector 6">
            <a:extLst>
              <a:ext uri="{FF2B5EF4-FFF2-40B4-BE49-F238E27FC236}">
                <a16:creationId xmlns:a16="http://schemas.microsoft.com/office/drawing/2014/main" id="{82A6E464-C9C3-0ECA-D18D-F2612CEE49BE}"/>
              </a:ext>
            </a:extLst>
          </p:cNvPr>
          <p:cNvCxnSpPr>
            <a:cxnSpLocks/>
          </p:cNvCxnSpPr>
          <p:nvPr userDrawn="1"/>
        </p:nvCxnSpPr>
        <p:spPr>
          <a:xfrm>
            <a:off x="-9441" y="3125038"/>
            <a:ext cx="360303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473D00DC-5F4B-17FE-33C5-824CFE341B9F}"/>
              </a:ext>
            </a:extLst>
          </p:cNvPr>
          <p:cNvSpPr/>
          <p:nvPr userDrawn="1"/>
        </p:nvSpPr>
        <p:spPr>
          <a:xfrm>
            <a:off x="529054" y="1144246"/>
            <a:ext cx="95078"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9" name="Graphic 12">
            <a:extLst>
              <a:ext uri="{FF2B5EF4-FFF2-40B4-BE49-F238E27FC236}">
                <a16:creationId xmlns:a16="http://schemas.microsoft.com/office/drawing/2014/main" id="{F533F9BC-2F9C-DC48-DFDC-EE6F3E812D3F}"/>
              </a:ext>
            </a:extLst>
          </p:cNvPr>
          <p:cNvSpPr/>
          <p:nvPr userDrawn="1"/>
        </p:nvSpPr>
        <p:spPr>
          <a:xfrm>
            <a:off x="351121" y="1963497"/>
            <a:ext cx="3428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sz="1800" dirty="0"/>
          </a:p>
        </p:txBody>
      </p:sp>
    </p:spTree>
    <p:extLst>
      <p:ext uri="{BB962C8B-B14F-4D97-AF65-F5344CB8AC3E}">
        <p14:creationId xmlns:p14="http://schemas.microsoft.com/office/powerpoint/2010/main" val="488034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628650" y="6356357"/>
            <a:ext cx="2057400" cy="365125"/>
          </a:xfrm>
          <a:prstGeom prst="rect">
            <a:avLst/>
          </a:prstGeom>
        </p:spPr>
        <p:txBody>
          <a:bodyPr vert="horz" lIns="91440" tIns="45720" rIns="91440" bIns="45720" rtlCol="0" anchor="ctr">
            <a:noAutofit/>
          </a:bodyPr>
          <a:lstStyle>
            <a:lvl1pPr algn="l">
              <a:defRPr sz="900">
                <a:solidFill>
                  <a:schemeClr val="bg1"/>
                </a:solidFill>
                <a:latin typeface="+mj-lt"/>
                <a:cs typeface="Biome" panose="020B0503030204020804" pitchFamily="34" charset="0"/>
              </a:defRPr>
            </a:lvl1pPr>
          </a:lstStyle>
          <a:p>
            <a:endParaRPr lang="en-US"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3028950" y="6356357"/>
            <a:ext cx="3086100" cy="365125"/>
          </a:xfrm>
          <a:prstGeom prst="rect">
            <a:avLst/>
          </a:prstGeom>
        </p:spPr>
        <p:txBody>
          <a:bodyPr vert="horz" lIns="91440" tIns="45720" rIns="91440" bIns="45720" rtlCol="0" anchor="ctr">
            <a:noAutofit/>
          </a:bodyPr>
          <a:lstStyle>
            <a:lvl1pPr algn="ctr">
              <a:defRPr sz="900">
                <a:solidFill>
                  <a:schemeClr val="bg1"/>
                </a:solidFill>
                <a:latin typeface="+mj-lt"/>
                <a:cs typeface="Biome" panose="020B0503030204020804" pitchFamily="34" charset="0"/>
              </a:defRPr>
            </a:lvl1pPr>
          </a:lstStyle>
          <a:p>
            <a:r>
              <a:rPr lang="en-US"/>
              <a:t>Scientific findings</a:t>
            </a:r>
            <a:endParaRPr lang="en-US" dirty="0"/>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6457950" y="6356357"/>
            <a:ext cx="2057400" cy="365125"/>
          </a:xfrm>
          <a:prstGeom prst="rect">
            <a:avLst/>
          </a:prstGeom>
        </p:spPr>
        <p:txBody>
          <a:bodyPr vert="horz" lIns="91440" tIns="45720" rIns="91440" bIns="45720" rtlCol="0" anchor="ctr">
            <a:noAutofit/>
          </a:bodyPr>
          <a:lstStyle>
            <a:lvl1pPr algn="r">
              <a:defRPr sz="900">
                <a:solidFill>
                  <a:schemeClr val="bg1"/>
                </a:solidFill>
                <a:latin typeface="+mj-lt"/>
                <a:cs typeface="Biome" panose="020B0503030204020804" pitchFamily="34" charset="0"/>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63653740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79" r:id="rId10"/>
    <p:sldLayoutId id="2147483680" r:id="rId11"/>
    <p:sldLayoutId id="2147483681" r:id="rId12"/>
    <p:sldLayoutId id="2147483682" r:id="rId13"/>
    <p:sldLayoutId id="2147483683" r:id="rId14"/>
    <p:sldLayoutId id="2147483684" r:id="rId15"/>
    <p:sldLayoutId id="2147483650" r:id="rId16"/>
    <p:sldLayoutId id="2147483666" r:id="rId17"/>
    <p:sldLayoutId id="2147483659" r:id="rId18"/>
  </p:sldLayoutIdLst>
  <p:hf hdr="0" dt="0"/>
  <p:txStyles>
    <p:titleStyle>
      <a:lvl1pPr algn="l" defTabSz="685783" rtl="0" eaLnBrk="1" latinLnBrk="0" hangingPunct="1">
        <a:lnSpc>
          <a:spcPct val="90000"/>
        </a:lnSpc>
        <a:spcBef>
          <a:spcPct val="0"/>
        </a:spcBef>
        <a:buNone/>
        <a:defRPr sz="3300" kern="1200">
          <a:solidFill>
            <a:schemeClr val="bg1"/>
          </a:solidFill>
          <a:latin typeface="+mj-lt"/>
          <a:ea typeface="+mj-ea"/>
          <a:cs typeface="Biome" panose="020B0503030204020804" pitchFamily="34" charset="0"/>
        </a:defRPr>
      </a:lvl1pPr>
    </p:titleStyle>
    <p:bodyStyle>
      <a:lvl1pPr marL="0" indent="0" algn="l" defTabSz="685783" rtl="0" eaLnBrk="1" latinLnBrk="0" hangingPunct="1">
        <a:lnSpc>
          <a:spcPct val="90000"/>
        </a:lnSpc>
        <a:spcBef>
          <a:spcPts val="750"/>
        </a:spcBef>
        <a:buFont typeface="Arial" panose="020B0604020202020204" pitchFamily="34" charset="0"/>
        <a:buNone/>
        <a:defRPr sz="2100" kern="1200">
          <a:solidFill>
            <a:schemeClr val="accent3"/>
          </a:solidFill>
          <a:latin typeface="+mj-lt"/>
          <a:ea typeface="+mn-ea"/>
          <a:cs typeface="Biome" panose="020B0503030204020804" pitchFamily="34" charset="0"/>
        </a:defRPr>
      </a:lvl1pPr>
      <a:lvl2pPr marL="600060" indent="-257168" algn="l" defTabSz="685783" rtl="0" eaLnBrk="1" latinLnBrk="0" hangingPunct="1">
        <a:lnSpc>
          <a:spcPct val="90000"/>
        </a:lnSpc>
        <a:spcBef>
          <a:spcPts val="375"/>
        </a:spcBef>
        <a:buClr>
          <a:schemeClr val="accent6"/>
        </a:buClr>
        <a:buFont typeface="Arial" panose="020B0604020202020204" pitchFamily="34" charset="0"/>
        <a:buChar char="•"/>
        <a:defRPr sz="1800" kern="1200">
          <a:solidFill>
            <a:schemeClr val="bg1"/>
          </a:solidFill>
          <a:latin typeface="+mn-lt"/>
          <a:ea typeface="+mn-ea"/>
          <a:cs typeface="+mn-cs"/>
        </a:defRPr>
      </a:lvl2pPr>
      <a:lvl3pPr marL="942952" indent="-257168" algn="l" defTabSz="685783" rtl="0" eaLnBrk="1" latinLnBrk="0" hangingPunct="1">
        <a:lnSpc>
          <a:spcPct val="90000"/>
        </a:lnSpc>
        <a:spcBef>
          <a:spcPts val="375"/>
        </a:spcBef>
        <a:buClr>
          <a:schemeClr val="accent6"/>
        </a:buClr>
        <a:buFont typeface="Arial" panose="020B0604020202020204" pitchFamily="34" charset="0"/>
        <a:buChar char="•"/>
        <a:defRPr sz="1500" kern="1200">
          <a:solidFill>
            <a:schemeClr val="bg1"/>
          </a:solidFill>
          <a:latin typeface="+mn-lt"/>
          <a:ea typeface="+mn-ea"/>
          <a:cs typeface="+mn-cs"/>
        </a:defRPr>
      </a:lvl3pPr>
      <a:lvl4pPr marL="1242982" indent="-214308" algn="l" defTabSz="685783" rtl="0" eaLnBrk="1" latinLnBrk="0" hangingPunct="1">
        <a:lnSpc>
          <a:spcPct val="90000"/>
        </a:lnSpc>
        <a:spcBef>
          <a:spcPts val="375"/>
        </a:spcBef>
        <a:buClr>
          <a:schemeClr val="accent6"/>
        </a:buClr>
        <a:buFont typeface="Arial" panose="020B0604020202020204" pitchFamily="34" charset="0"/>
        <a:buChar char="•"/>
        <a:defRPr sz="1350" kern="1200">
          <a:solidFill>
            <a:schemeClr val="bg1"/>
          </a:solidFill>
          <a:latin typeface="+mn-lt"/>
          <a:ea typeface="+mn-ea"/>
          <a:cs typeface="+mn-cs"/>
        </a:defRPr>
      </a:lvl4pPr>
      <a:lvl5pPr marL="1585874" indent="-214308" algn="l" defTabSz="685783" rtl="0" eaLnBrk="1" latinLnBrk="0" hangingPunct="1">
        <a:lnSpc>
          <a:spcPct val="90000"/>
        </a:lnSpc>
        <a:spcBef>
          <a:spcPts val="375"/>
        </a:spcBef>
        <a:buClr>
          <a:schemeClr val="accent6"/>
        </a:buClr>
        <a:buFont typeface="Arial" panose="020B0604020202020204" pitchFamily="34" charset="0"/>
        <a:buChar char="•"/>
        <a:defRPr sz="1350" kern="1200">
          <a:solidFill>
            <a:schemeClr val="bg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74EA-2F67-60CD-631F-5A787057F8CE}"/>
              </a:ext>
            </a:extLst>
          </p:cNvPr>
          <p:cNvSpPr>
            <a:spLocks noGrp="1"/>
          </p:cNvSpPr>
          <p:nvPr>
            <p:ph type="title"/>
          </p:nvPr>
        </p:nvSpPr>
        <p:spPr/>
        <p:txBody>
          <a:bodyPr/>
          <a:lstStyle/>
          <a:p>
            <a:r>
              <a:rPr lang="en-US" dirty="0"/>
              <a:t>SCIENTIFIC</a:t>
            </a:r>
          </a:p>
        </p:txBody>
      </p:sp>
      <p:sp>
        <p:nvSpPr>
          <p:cNvPr id="4" name="Subtitle 3">
            <a:extLst>
              <a:ext uri="{FF2B5EF4-FFF2-40B4-BE49-F238E27FC236}">
                <a16:creationId xmlns:a16="http://schemas.microsoft.com/office/drawing/2014/main" id="{2981AB9E-AF0F-CAD0-2DD2-D640FB871E66}"/>
              </a:ext>
            </a:extLst>
          </p:cNvPr>
          <p:cNvSpPr>
            <a:spLocks noGrp="1"/>
          </p:cNvSpPr>
          <p:nvPr>
            <p:ph type="subTitle" idx="1"/>
          </p:nvPr>
        </p:nvSpPr>
        <p:spPr/>
        <p:txBody>
          <a:bodyPr/>
          <a:lstStyle/>
          <a:p>
            <a:r>
              <a:rPr lang="en-US" dirty="0"/>
              <a:t>PRESENTATIONS</a:t>
            </a:r>
          </a:p>
        </p:txBody>
      </p:sp>
      <p:sp>
        <p:nvSpPr>
          <p:cNvPr id="3" name="Text Placeholder 2">
            <a:extLst>
              <a:ext uri="{FF2B5EF4-FFF2-40B4-BE49-F238E27FC236}">
                <a16:creationId xmlns:a16="http://schemas.microsoft.com/office/drawing/2014/main" id="{B8DDCA66-AFF2-6563-D886-02501959F735}"/>
              </a:ext>
            </a:extLst>
          </p:cNvPr>
          <p:cNvSpPr>
            <a:spLocks noGrp="1"/>
          </p:cNvSpPr>
          <p:nvPr>
            <p:ph type="body" sz="quarter" idx="10"/>
          </p:nvPr>
        </p:nvSpPr>
        <p:spPr/>
        <p:txBody>
          <a:bodyPr/>
          <a:lstStyle/>
          <a:p>
            <a:r>
              <a:rPr lang="en-US" dirty="0"/>
              <a:t>Jennifer Botha</a:t>
            </a:r>
          </a:p>
        </p:txBody>
      </p:sp>
      <p:pic>
        <p:nvPicPr>
          <p:cNvPr id="8" name="Picture 7" descr="A black and white logo&#10;&#10;Description automatically generated">
            <a:extLst>
              <a:ext uri="{FF2B5EF4-FFF2-40B4-BE49-F238E27FC236}">
                <a16:creationId xmlns:a16="http://schemas.microsoft.com/office/drawing/2014/main" id="{6D925846-C9B8-7317-C9EA-A37FF9AC6AF6}"/>
              </a:ext>
            </a:extLst>
          </p:cNvPr>
          <p:cNvPicPr>
            <a:picLocks noChangeAspect="1"/>
          </p:cNvPicPr>
          <p:nvPr/>
        </p:nvPicPr>
        <p:blipFill>
          <a:blip r:embed="rId2"/>
          <a:stretch>
            <a:fillRect/>
          </a:stretch>
        </p:blipFill>
        <p:spPr>
          <a:xfrm>
            <a:off x="7876515" y="5545234"/>
            <a:ext cx="1202266" cy="1298071"/>
          </a:xfrm>
          <a:prstGeom prst="rect">
            <a:avLst/>
          </a:prstGeom>
        </p:spPr>
      </p:pic>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945C-94BA-AC11-295D-E4CACAC7E5FA}"/>
              </a:ext>
            </a:extLst>
          </p:cNvPr>
          <p:cNvSpPr>
            <a:spLocks noGrp="1"/>
          </p:cNvSpPr>
          <p:nvPr>
            <p:ph type="title"/>
          </p:nvPr>
        </p:nvSpPr>
        <p:spPr/>
        <p:txBody>
          <a:bodyPr/>
          <a:lstStyle/>
          <a:p>
            <a:r>
              <a:rPr lang="en-US" dirty="0"/>
              <a:t>Overview</a:t>
            </a:r>
          </a:p>
        </p:txBody>
      </p:sp>
      <p:sp>
        <p:nvSpPr>
          <p:cNvPr id="4" name="Text Placeholder 3">
            <a:extLst>
              <a:ext uri="{FF2B5EF4-FFF2-40B4-BE49-F238E27FC236}">
                <a16:creationId xmlns:a16="http://schemas.microsoft.com/office/drawing/2014/main" id="{F7A615C6-5B0E-9C55-4354-0FE24FAB35EE}"/>
              </a:ext>
            </a:extLst>
          </p:cNvPr>
          <p:cNvSpPr>
            <a:spLocks noGrp="1"/>
          </p:cNvSpPr>
          <p:nvPr>
            <p:ph type="body" sz="quarter" idx="29"/>
          </p:nvPr>
        </p:nvSpPr>
        <p:spPr>
          <a:xfrm>
            <a:off x="470780" y="1695221"/>
            <a:ext cx="8120959" cy="929026"/>
          </a:xfrm>
        </p:spPr>
        <p:txBody>
          <a:bodyPr/>
          <a:lstStyle/>
          <a:p>
            <a:r>
              <a:rPr lang="en-US" sz="2400" dirty="0"/>
              <a:t>You may want to provide a road map of your presentation</a:t>
            </a:r>
          </a:p>
          <a:p>
            <a:r>
              <a:rPr lang="en-US" sz="3200" dirty="0">
                <a:solidFill>
                  <a:srgbClr val="FFFF00"/>
                </a:solidFill>
              </a:rPr>
              <a:t>NOT if you do not have time!</a:t>
            </a:r>
          </a:p>
          <a:p>
            <a:endParaRPr lang="en-US" sz="2400" dirty="0"/>
          </a:p>
        </p:txBody>
      </p:sp>
      <p:sp>
        <p:nvSpPr>
          <p:cNvPr id="28" name="Text Placeholder 27">
            <a:extLst>
              <a:ext uri="{FF2B5EF4-FFF2-40B4-BE49-F238E27FC236}">
                <a16:creationId xmlns:a16="http://schemas.microsoft.com/office/drawing/2014/main" id="{197F046A-7911-3E0E-7D88-A57CF0028A0A}"/>
              </a:ext>
            </a:extLst>
          </p:cNvPr>
          <p:cNvSpPr>
            <a:spLocks noGrp="1"/>
          </p:cNvSpPr>
          <p:nvPr>
            <p:ph type="body" sz="quarter" idx="33"/>
          </p:nvPr>
        </p:nvSpPr>
        <p:spPr/>
        <p:txBody>
          <a:bodyPr/>
          <a:lstStyle/>
          <a:p>
            <a:r>
              <a:rPr lang="en-US" sz="2000" dirty="0"/>
              <a:t>Introduction</a:t>
            </a:r>
          </a:p>
        </p:txBody>
      </p:sp>
      <p:sp>
        <p:nvSpPr>
          <p:cNvPr id="30" name="Text Placeholder 29">
            <a:extLst>
              <a:ext uri="{FF2B5EF4-FFF2-40B4-BE49-F238E27FC236}">
                <a16:creationId xmlns:a16="http://schemas.microsoft.com/office/drawing/2014/main" id="{A63CC359-8A44-9313-ADA5-3E961D2CC84F}"/>
              </a:ext>
            </a:extLst>
          </p:cNvPr>
          <p:cNvSpPr>
            <a:spLocks noGrp="1"/>
          </p:cNvSpPr>
          <p:nvPr>
            <p:ph type="body" sz="quarter" idx="34"/>
          </p:nvPr>
        </p:nvSpPr>
        <p:spPr/>
        <p:txBody>
          <a:bodyPr/>
          <a:lstStyle/>
          <a:p>
            <a:r>
              <a:rPr lang="en-US" sz="2000" dirty="0"/>
              <a:t>Methods &amp; Results</a:t>
            </a:r>
          </a:p>
        </p:txBody>
      </p:sp>
      <p:sp>
        <p:nvSpPr>
          <p:cNvPr id="32" name="Text Placeholder 31">
            <a:extLst>
              <a:ext uri="{FF2B5EF4-FFF2-40B4-BE49-F238E27FC236}">
                <a16:creationId xmlns:a16="http://schemas.microsoft.com/office/drawing/2014/main" id="{3DB2DABA-9EFA-FC6D-50D6-0493014B4A51}"/>
              </a:ext>
            </a:extLst>
          </p:cNvPr>
          <p:cNvSpPr>
            <a:spLocks noGrp="1"/>
          </p:cNvSpPr>
          <p:nvPr>
            <p:ph type="body" sz="quarter" idx="35"/>
          </p:nvPr>
        </p:nvSpPr>
        <p:spPr/>
        <p:txBody>
          <a:bodyPr/>
          <a:lstStyle/>
          <a:p>
            <a:endParaRPr lang="en-US" sz="2000" dirty="0"/>
          </a:p>
          <a:p>
            <a:r>
              <a:rPr lang="en-US" sz="2000" dirty="0"/>
              <a:t>Discussion</a:t>
            </a:r>
          </a:p>
          <a:p>
            <a:endParaRPr lang="en-US" sz="2000" dirty="0"/>
          </a:p>
        </p:txBody>
      </p:sp>
    </p:spTree>
    <p:extLst>
      <p:ext uri="{BB962C8B-B14F-4D97-AF65-F5344CB8AC3E}">
        <p14:creationId xmlns:p14="http://schemas.microsoft.com/office/powerpoint/2010/main" val="3984182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a:xfrm>
            <a:off x="244559" y="2530844"/>
            <a:ext cx="4508510" cy="961087"/>
          </a:xfrm>
        </p:spPr>
        <p:txBody>
          <a:bodyPr/>
          <a:lstStyle/>
          <a:p>
            <a:r>
              <a:rPr lang="en-US" sz="2800" dirty="0"/>
              <a:t>Capture the audience</a:t>
            </a:r>
          </a:p>
          <a:p>
            <a:endParaRPr lang="en-US" dirty="0"/>
          </a:p>
          <a:p>
            <a:endParaRPr lang="en-US" dirty="0"/>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a:xfrm>
            <a:off x="244559" y="3319205"/>
            <a:ext cx="5884637" cy="2241805"/>
          </a:xfrm>
        </p:spPr>
        <p:txBody>
          <a:bodyPr/>
          <a:lstStyle/>
          <a:p>
            <a:r>
              <a:rPr lang="en-US" sz="2000" dirty="0"/>
              <a:t>Outline the problem/question</a:t>
            </a:r>
          </a:p>
          <a:p>
            <a:r>
              <a:rPr lang="en-US" sz="2000" dirty="0"/>
              <a:t>How are you going to answer the question, i.e. What are the aims/objectives of your research?</a:t>
            </a:r>
          </a:p>
          <a:p>
            <a:r>
              <a:rPr lang="en-US" sz="2000" dirty="0"/>
              <a:t>Why is it important?</a:t>
            </a:r>
          </a:p>
          <a:p>
            <a:endParaRPr lang="en-US" sz="2000"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a:lstStyle/>
          <a:p>
            <a:fld id="{FE024F78-56A6-7740-B68D-8D4D026EDF3F}" type="slidenum">
              <a:rPr lang="en-US" smtClean="0"/>
              <a:pPr/>
              <a:t>11</a:t>
            </a:fld>
            <a:endParaRPr lang="en-US" dirty="0"/>
          </a:p>
        </p:txBody>
      </p:sp>
    </p:spTree>
    <p:extLst>
      <p:ext uri="{BB962C8B-B14F-4D97-AF65-F5344CB8AC3E}">
        <p14:creationId xmlns:p14="http://schemas.microsoft.com/office/powerpoint/2010/main" val="2249031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818A05-141E-BA4A-3602-313DF4FE50B6}"/>
              </a:ext>
            </a:extLst>
          </p:cNvPr>
          <p:cNvSpPr>
            <a:spLocks noGrp="1"/>
          </p:cNvSpPr>
          <p:nvPr>
            <p:ph sz="quarter" idx="25"/>
          </p:nvPr>
        </p:nvSpPr>
        <p:spPr>
          <a:xfrm>
            <a:off x="637013" y="985108"/>
            <a:ext cx="7869975" cy="5769657"/>
          </a:xfrm>
        </p:spPr>
        <p:txBody>
          <a:bodyPr/>
          <a:lstStyle/>
          <a:p>
            <a:pPr marL="285750" indent="-285750">
              <a:buFont typeface="Arial" panose="020B0604020202020204" pitchFamily="34" charset="0"/>
              <a:buChar char="•"/>
            </a:pPr>
            <a:r>
              <a:rPr lang="en-ZA" sz="1800" dirty="0">
                <a:solidFill>
                  <a:schemeClr val="tx1"/>
                </a:solidFill>
              </a:rPr>
              <a:t>You can write as clearly as you like, but an essay or block of text hits an audience like a bus (Botha, 2023). Writing complete sentences takes up too much space, when you can generally get by with writing points that will still be understood.</a:t>
            </a:r>
          </a:p>
          <a:p>
            <a:pPr marL="285750" indent="-285750">
              <a:buFont typeface="Arial" panose="020B0604020202020204" pitchFamily="34" charset="0"/>
              <a:buChar char="•"/>
            </a:pPr>
            <a:r>
              <a:rPr lang="en-ZA" sz="1800" dirty="0">
                <a:solidFill>
                  <a:schemeClr val="tx1"/>
                </a:solidFill>
              </a:rPr>
              <a:t>If the essay includes full sentences, a full on block of text and no visual aids, you are going to lose the audience. When you flip to this slide you will hear some people actually gasp. </a:t>
            </a:r>
          </a:p>
          <a:p>
            <a:pPr marL="285750" indent="-285750">
              <a:buFont typeface="Arial" panose="020B0604020202020204" pitchFamily="34" charset="0"/>
              <a:buChar char="•"/>
            </a:pPr>
            <a:r>
              <a:rPr lang="en-ZA" sz="1800" dirty="0">
                <a:solidFill>
                  <a:schemeClr val="tx1"/>
                </a:solidFill>
              </a:rPr>
              <a:t>Is the volume of text more important to read or is it more important to listen to what you are saying – or shock horror, what if both are important?! This will actually stress certain individuals out, particularly students who may actually be trying to learn something from your talk and will be taking notes.</a:t>
            </a:r>
          </a:p>
          <a:p>
            <a:pPr marL="285750" indent="-285750">
              <a:buFont typeface="Arial" panose="020B0604020202020204" pitchFamily="34" charset="0"/>
              <a:buChar char="•"/>
            </a:pPr>
            <a:r>
              <a:rPr lang="en-ZA" sz="1800" dirty="0">
                <a:solidFill>
                  <a:schemeClr val="tx1"/>
                </a:solidFill>
              </a:rPr>
              <a:t>I’ve had this experience at conferences – before there were cameras on cell phones – yes there was such a time - so yes….total nightmare. You write down half the text and then the speaker generally changes the slide half way through this essay anyway and does not get through it all.</a:t>
            </a:r>
          </a:p>
          <a:p>
            <a:pPr marL="285750" indent="-285750">
              <a:buFont typeface="Arial" panose="020B0604020202020204" pitchFamily="34" charset="0"/>
              <a:buChar char="•"/>
            </a:pPr>
            <a:r>
              <a:rPr lang="en-ZA" sz="1800" dirty="0">
                <a:solidFill>
                  <a:schemeClr val="tx1"/>
                </a:solidFill>
              </a:rPr>
              <a:t>Unless the speaker reads this essay word for word, then you have a chance if you are a really quick writer. These days you can take a picture, but at large international conferences, if you are sitting at the back…..forget…….</a:t>
            </a:r>
          </a:p>
          <a:p>
            <a:endParaRPr lang="en-ZA" sz="1800" dirty="0">
              <a:solidFill>
                <a:schemeClr val="tx1"/>
              </a:solidFill>
            </a:endParaRPr>
          </a:p>
        </p:txBody>
      </p:sp>
      <p:sp>
        <p:nvSpPr>
          <p:cNvPr id="3" name="Title 2">
            <a:extLst>
              <a:ext uri="{FF2B5EF4-FFF2-40B4-BE49-F238E27FC236}">
                <a16:creationId xmlns:a16="http://schemas.microsoft.com/office/drawing/2014/main" id="{F7540C2E-495A-4150-22D2-AA6DE76D2306}"/>
              </a:ext>
            </a:extLst>
          </p:cNvPr>
          <p:cNvSpPr>
            <a:spLocks noGrp="1"/>
          </p:cNvSpPr>
          <p:nvPr>
            <p:ph type="title"/>
          </p:nvPr>
        </p:nvSpPr>
        <p:spPr>
          <a:xfrm>
            <a:off x="637013" y="137652"/>
            <a:ext cx="7886700" cy="825456"/>
          </a:xfrm>
        </p:spPr>
        <p:txBody>
          <a:bodyPr/>
          <a:lstStyle/>
          <a:p>
            <a:r>
              <a:rPr lang="en-ZA" dirty="0"/>
              <a:t>Background</a:t>
            </a:r>
          </a:p>
        </p:txBody>
      </p:sp>
    </p:spTree>
    <p:extLst>
      <p:ext uri="{BB962C8B-B14F-4D97-AF65-F5344CB8AC3E}">
        <p14:creationId xmlns:p14="http://schemas.microsoft.com/office/powerpoint/2010/main" val="628347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a:lstStyle/>
          <a:p>
            <a:fld id="{FE024F78-56A6-7740-B68D-8D4D026EDF3F}" type="slidenum">
              <a:rPr lang="en-US" smtClean="0"/>
              <a:pPr/>
              <a:t>13</a:t>
            </a:fld>
            <a:endParaRPr lang="en-US" dirty="0"/>
          </a:p>
        </p:txBody>
      </p:sp>
      <p:pic>
        <p:nvPicPr>
          <p:cNvPr id="6" name="Picture 5" descr="A black hole in space&#10;&#10;Description automatically generated">
            <a:extLst>
              <a:ext uri="{FF2B5EF4-FFF2-40B4-BE49-F238E27FC236}">
                <a16:creationId xmlns:a16="http://schemas.microsoft.com/office/drawing/2014/main" id="{C6700CC4-DCA7-F098-E565-817A2A1EBD0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18984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A983ABE-AF70-F75F-71F4-80C36991DD62}"/>
              </a:ext>
            </a:extLst>
          </p:cNvPr>
          <p:cNvSpPr/>
          <p:nvPr/>
        </p:nvSpPr>
        <p:spPr>
          <a:xfrm>
            <a:off x="6548284" y="0"/>
            <a:ext cx="259571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a:lstStyle/>
          <a:p>
            <a:fld id="{FE024F78-56A6-7740-B68D-8D4D026EDF3F}" type="slidenum">
              <a:rPr lang="en-US" smtClean="0"/>
              <a:pPr/>
              <a:t>14</a:t>
            </a:fld>
            <a:endParaRPr lang="en-US" dirty="0"/>
          </a:p>
        </p:txBody>
      </p:sp>
      <p:sp>
        <p:nvSpPr>
          <p:cNvPr id="11" name="TextBox 10">
            <a:extLst>
              <a:ext uri="{FF2B5EF4-FFF2-40B4-BE49-F238E27FC236}">
                <a16:creationId xmlns:a16="http://schemas.microsoft.com/office/drawing/2014/main" id="{F88B740E-D544-EC42-7E21-41D8C198BD3D}"/>
              </a:ext>
            </a:extLst>
          </p:cNvPr>
          <p:cNvSpPr txBox="1"/>
          <p:nvPr/>
        </p:nvSpPr>
        <p:spPr>
          <a:xfrm>
            <a:off x="210613" y="1188292"/>
            <a:ext cx="5441507" cy="1815882"/>
          </a:xfrm>
          <a:prstGeom prst="rect">
            <a:avLst/>
          </a:prstGeom>
          <a:noFill/>
        </p:spPr>
        <p:txBody>
          <a:bodyPr wrap="square" rtlCol="0">
            <a:spAutoFit/>
          </a:bodyPr>
          <a:lstStyle/>
          <a:p>
            <a:r>
              <a:rPr lang="en-ZA" sz="2400" b="1" u="sng" dirty="0">
                <a:solidFill>
                  <a:schemeClr val="bg1"/>
                </a:solidFill>
              </a:rPr>
              <a:t>Applications for 2024</a:t>
            </a:r>
          </a:p>
          <a:p>
            <a:r>
              <a:rPr lang="en-ZA" sz="2400" b="1" dirty="0">
                <a:solidFill>
                  <a:schemeClr val="bg1"/>
                </a:solidFill>
              </a:rPr>
              <a:t>Honours 24 November</a:t>
            </a:r>
          </a:p>
          <a:p>
            <a:r>
              <a:rPr lang="en-ZA" sz="2400" b="1" dirty="0">
                <a:solidFill>
                  <a:schemeClr val="bg1">
                    <a:lumMod val="50000"/>
                  </a:schemeClr>
                </a:solidFill>
              </a:rPr>
              <a:t>MSc &amp; PhD 30 July</a:t>
            </a:r>
          </a:p>
          <a:p>
            <a:endParaRPr lang="en-ZA" sz="1600" b="1" dirty="0">
              <a:solidFill>
                <a:schemeClr val="bg1">
                  <a:lumMod val="50000"/>
                </a:schemeClr>
              </a:solidFill>
            </a:endParaRPr>
          </a:p>
          <a:p>
            <a:r>
              <a:rPr lang="en-ZA" sz="2400" b="1" dirty="0">
                <a:solidFill>
                  <a:schemeClr val="bg1"/>
                </a:solidFill>
              </a:rPr>
              <a:t>Postdocs &amp; Researchers 31 October</a:t>
            </a:r>
          </a:p>
        </p:txBody>
      </p:sp>
      <p:pic>
        <p:nvPicPr>
          <p:cNvPr id="12" name="Picture 11">
            <a:extLst>
              <a:ext uri="{FF2B5EF4-FFF2-40B4-BE49-F238E27FC236}">
                <a16:creationId xmlns:a16="http://schemas.microsoft.com/office/drawing/2014/main" id="{8C8A2190-7DB9-E844-50CA-68247FC28B14}"/>
              </a:ext>
            </a:extLst>
          </p:cNvPr>
          <p:cNvPicPr>
            <a:picLocks noChangeAspect="1"/>
          </p:cNvPicPr>
          <p:nvPr/>
        </p:nvPicPr>
        <p:blipFill rotWithShape="1">
          <a:blip r:embed="rId2">
            <a:extLst>
              <a:ext uri="{28A0092B-C50C-407E-A947-70E740481C1C}">
                <a14:useLocalDpi xmlns:a14="http://schemas.microsoft.com/office/drawing/2010/main" val="0"/>
              </a:ext>
            </a:extLst>
          </a:blip>
          <a:srcRect l="8269" t="3536" r="6220" b="16781"/>
          <a:stretch/>
        </p:blipFill>
        <p:spPr>
          <a:xfrm>
            <a:off x="228600" y="3452286"/>
            <a:ext cx="2060925" cy="3264072"/>
          </a:xfrm>
          <a:prstGeom prst="rect">
            <a:avLst/>
          </a:prstGeom>
        </p:spPr>
      </p:pic>
      <p:pic>
        <p:nvPicPr>
          <p:cNvPr id="13" name="Picture 12">
            <a:extLst>
              <a:ext uri="{FF2B5EF4-FFF2-40B4-BE49-F238E27FC236}">
                <a16:creationId xmlns:a16="http://schemas.microsoft.com/office/drawing/2014/main" id="{EA17C274-06E9-68C5-FE5A-F2D4F087E682}"/>
              </a:ext>
            </a:extLst>
          </p:cNvPr>
          <p:cNvPicPr>
            <a:picLocks noChangeAspect="1"/>
          </p:cNvPicPr>
          <p:nvPr/>
        </p:nvPicPr>
        <p:blipFill rotWithShape="1">
          <a:blip r:embed="rId3">
            <a:extLst>
              <a:ext uri="{28A0092B-C50C-407E-A947-70E740481C1C}">
                <a14:useLocalDpi xmlns:a14="http://schemas.microsoft.com/office/drawing/2010/main" val="0"/>
              </a:ext>
            </a:extLst>
          </a:blip>
          <a:srcRect l="5645" t="3177" r="4164" b="13896"/>
          <a:stretch/>
        </p:blipFill>
        <p:spPr>
          <a:xfrm>
            <a:off x="2443108" y="3452288"/>
            <a:ext cx="2108793" cy="3264070"/>
          </a:xfrm>
          <a:prstGeom prst="rect">
            <a:avLst/>
          </a:prstGeom>
        </p:spPr>
      </p:pic>
      <p:pic>
        <p:nvPicPr>
          <p:cNvPr id="14" name="Picture 13">
            <a:extLst>
              <a:ext uri="{FF2B5EF4-FFF2-40B4-BE49-F238E27FC236}">
                <a16:creationId xmlns:a16="http://schemas.microsoft.com/office/drawing/2014/main" id="{F2B2F4C9-0853-24C6-F74A-42584D8DC613}"/>
              </a:ext>
            </a:extLst>
          </p:cNvPr>
          <p:cNvPicPr>
            <a:picLocks noChangeAspect="1"/>
          </p:cNvPicPr>
          <p:nvPr/>
        </p:nvPicPr>
        <p:blipFill rotWithShape="1">
          <a:blip r:embed="rId4">
            <a:extLst>
              <a:ext uri="{28A0092B-C50C-407E-A947-70E740481C1C}">
                <a14:useLocalDpi xmlns:a14="http://schemas.microsoft.com/office/drawing/2010/main" val="0"/>
              </a:ext>
            </a:extLst>
          </a:blip>
          <a:srcRect l="5299" t="2938" r="5032" b="14471"/>
          <a:stretch/>
        </p:blipFill>
        <p:spPr>
          <a:xfrm>
            <a:off x="6904889" y="3452288"/>
            <a:ext cx="1998349" cy="3264070"/>
          </a:xfrm>
          <a:prstGeom prst="rect">
            <a:avLst/>
          </a:prstGeom>
        </p:spPr>
      </p:pic>
      <p:pic>
        <p:nvPicPr>
          <p:cNvPr id="15" name="Picture 14">
            <a:extLst>
              <a:ext uri="{FF2B5EF4-FFF2-40B4-BE49-F238E27FC236}">
                <a16:creationId xmlns:a16="http://schemas.microsoft.com/office/drawing/2014/main" id="{35058B5C-085F-BEFA-261B-8F21E0E69626}"/>
              </a:ext>
            </a:extLst>
          </p:cNvPr>
          <p:cNvPicPr>
            <a:picLocks noChangeAspect="1"/>
          </p:cNvPicPr>
          <p:nvPr/>
        </p:nvPicPr>
        <p:blipFill rotWithShape="1">
          <a:blip r:embed="rId5">
            <a:extLst>
              <a:ext uri="{28A0092B-C50C-407E-A947-70E740481C1C}">
                <a14:useLocalDpi xmlns:a14="http://schemas.microsoft.com/office/drawing/2010/main" val="0"/>
              </a:ext>
            </a:extLst>
          </a:blip>
          <a:srcRect l="3853" t="3656" r="5357" b="15160"/>
          <a:stretch/>
        </p:blipFill>
        <p:spPr>
          <a:xfrm>
            <a:off x="4705484" y="3452288"/>
            <a:ext cx="2045823" cy="3264070"/>
          </a:xfrm>
          <a:prstGeom prst="rect">
            <a:avLst/>
          </a:prstGeom>
        </p:spPr>
      </p:pic>
      <p:sp>
        <p:nvSpPr>
          <p:cNvPr id="16" name="Rectangle 15">
            <a:extLst>
              <a:ext uri="{FF2B5EF4-FFF2-40B4-BE49-F238E27FC236}">
                <a16:creationId xmlns:a16="http://schemas.microsoft.com/office/drawing/2014/main" id="{6C746D6F-105D-F7B1-BB88-05AB2DE8C090}"/>
              </a:ext>
            </a:extLst>
          </p:cNvPr>
          <p:cNvSpPr/>
          <p:nvPr/>
        </p:nvSpPr>
        <p:spPr>
          <a:xfrm>
            <a:off x="5501023" y="3028890"/>
            <a:ext cx="3443122" cy="400110"/>
          </a:xfrm>
          <a:prstGeom prst="rect">
            <a:avLst/>
          </a:prstGeom>
        </p:spPr>
        <p:txBody>
          <a:bodyPr wrap="none">
            <a:spAutoFit/>
          </a:bodyPr>
          <a:lstStyle/>
          <a:p>
            <a:pPr algn="r"/>
            <a:r>
              <a:rPr lang="en-ZA" sz="2000" b="1" dirty="0">
                <a:solidFill>
                  <a:schemeClr val="bg1"/>
                </a:solidFill>
              </a:rPr>
              <a:t>www.genus.africa/get-funding</a:t>
            </a:r>
          </a:p>
        </p:txBody>
      </p:sp>
      <p:sp>
        <p:nvSpPr>
          <p:cNvPr id="17" name="TextBox 16">
            <a:extLst>
              <a:ext uri="{FF2B5EF4-FFF2-40B4-BE49-F238E27FC236}">
                <a16:creationId xmlns:a16="http://schemas.microsoft.com/office/drawing/2014/main" id="{AECD509D-1554-D0E4-2D98-455AB7627EFF}"/>
              </a:ext>
            </a:extLst>
          </p:cNvPr>
          <p:cNvSpPr txBox="1"/>
          <p:nvPr/>
        </p:nvSpPr>
        <p:spPr>
          <a:xfrm>
            <a:off x="152400" y="99839"/>
            <a:ext cx="8750838" cy="1077218"/>
          </a:xfrm>
          <a:prstGeom prst="rect">
            <a:avLst/>
          </a:prstGeom>
          <a:noFill/>
        </p:spPr>
        <p:txBody>
          <a:bodyPr wrap="square" rtlCol="0">
            <a:spAutoFit/>
          </a:bodyPr>
          <a:lstStyle/>
          <a:p>
            <a:r>
              <a:rPr lang="en-ZA" sz="3200" dirty="0">
                <a:solidFill>
                  <a:schemeClr val="bg1"/>
                </a:solidFill>
                <a:effectLst>
                  <a:outerShdw blurRad="38100" dist="38100" dir="2700000" algn="tl">
                    <a:srgbClr val="000000">
                      <a:alpha val="43137"/>
                    </a:srgbClr>
                  </a:outerShdw>
                </a:effectLst>
                <a:latin typeface="Montserrat Medium" panose="00000600000000000000" pitchFamily="2" charset="0"/>
              </a:rPr>
              <a:t>Apply for a grant and take your research to a whole new level</a:t>
            </a:r>
          </a:p>
        </p:txBody>
      </p:sp>
      <p:pic>
        <p:nvPicPr>
          <p:cNvPr id="21" name="Picture 20">
            <a:extLst>
              <a:ext uri="{FF2B5EF4-FFF2-40B4-BE49-F238E27FC236}">
                <a16:creationId xmlns:a16="http://schemas.microsoft.com/office/drawing/2014/main" id="{65CAA15E-AF5B-6A8B-AE96-6F3A31895D7D}"/>
              </a:ext>
            </a:extLst>
          </p:cNvPr>
          <p:cNvPicPr>
            <a:picLocks noChangeAspect="1"/>
          </p:cNvPicPr>
          <p:nvPr/>
        </p:nvPicPr>
        <p:blipFill>
          <a:blip r:embed="rId6"/>
          <a:stretch>
            <a:fillRect/>
          </a:stretch>
        </p:blipFill>
        <p:spPr>
          <a:xfrm>
            <a:off x="6620071" y="1622357"/>
            <a:ext cx="2283167" cy="1345473"/>
          </a:xfrm>
          <a:prstGeom prst="rect">
            <a:avLst/>
          </a:prstGeom>
        </p:spPr>
      </p:pic>
    </p:spTree>
    <p:extLst>
      <p:ext uri="{BB962C8B-B14F-4D97-AF65-F5344CB8AC3E}">
        <p14:creationId xmlns:p14="http://schemas.microsoft.com/office/powerpoint/2010/main" val="194560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a:lstStyle/>
          <a:p>
            <a:r>
              <a:rPr lang="en-US" dirty="0"/>
              <a:t>Introduction</a:t>
            </a:r>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a:xfrm>
            <a:off x="244559" y="2530844"/>
            <a:ext cx="4508510" cy="961087"/>
          </a:xfrm>
        </p:spPr>
        <p:txBody>
          <a:bodyPr/>
          <a:lstStyle/>
          <a:p>
            <a:r>
              <a:rPr lang="en-US" sz="2800" dirty="0"/>
              <a:t>Capture the audience</a:t>
            </a:r>
          </a:p>
          <a:p>
            <a:endParaRPr lang="en-US" dirty="0"/>
          </a:p>
          <a:p>
            <a:endParaRPr lang="en-US" dirty="0"/>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a:xfrm>
            <a:off x="244559" y="3319205"/>
            <a:ext cx="5884637" cy="2241805"/>
          </a:xfrm>
        </p:spPr>
        <p:txBody>
          <a:bodyPr/>
          <a:lstStyle/>
          <a:p>
            <a:r>
              <a:rPr lang="en-US" sz="2000" dirty="0"/>
              <a:t>Outline the problem/question</a:t>
            </a:r>
          </a:p>
          <a:p>
            <a:r>
              <a:rPr lang="en-US" sz="2000" dirty="0"/>
              <a:t>How are you going to answer the question, i.e. What are the aims/objectives of your research?</a:t>
            </a:r>
          </a:p>
          <a:p>
            <a:r>
              <a:rPr lang="en-US" sz="2000" dirty="0"/>
              <a:t>Why is it important?</a:t>
            </a:r>
          </a:p>
          <a:p>
            <a:endParaRPr lang="en-US" sz="2000" dirty="0"/>
          </a:p>
        </p:txBody>
      </p:sp>
      <p:pic>
        <p:nvPicPr>
          <p:cNvPr id="6" name="Picture 5" descr="A black hole in space&#10;&#10;Description automatically generated">
            <a:extLst>
              <a:ext uri="{FF2B5EF4-FFF2-40B4-BE49-F238E27FC236}">
                <a16:creationId xmlns:a16="http://schemas.microsoft.com/office/drawing/2014/main" id="{785AADD4-2B74-B174-535D-B579ADFF08E9}"/>
              </a:ext>
            </a:extLst>
          </p:cNvPr>
          <p:cNvPicPr>
            <a:picLocks noChangeAspect="1"/>
          </p:cNvPicPr>
          <p:nvPr/>
        </p:nvPicPr>
        <p:blipFill>
          <a:blip r:embed="rId2"/>
          <a:stretch>
            <a:fillRect/>
          </a:stretch>
        </p:blipFill>
        <p:spPr>
          <a:xfrm>
            <a:off x="5472774" y="4771329"/>
            <a:ext cx="3671226" cy="2069125"/>
          </a:xfrm>
          <a:prstGeom prst="rect">
            <a:avLst/>
          </a:prstGeom>
        </p:spPr>
      </p:pic>
      <p:pic>
        <p:nvPicPr>
          <p:cNvPr id="8" name="Picture 7" descr="A colorful galaxy in space&#10;&#10;Description automatically generated">
            <a:extLst>
              <a:ext uri="{FF2B5EF4-FFF2-40B4-BE49-F238E27FC236}">
                <a16:creationId xmlns:a16="http://schemas.microsoft.com/office/drawing/2014/main" id="{A1C7F67A-983A-997E-ED76-E50883FA73C2}"/>
              </a:ext>
            </a:extLst>
          </p:cNvPr>
          <p:cNvPicPr>
            <a:picLocks noChangeAspect="1"/>
          </p:cNvPicPr>
          <p:nvPr/>
        </p:nvPicPr>
        <p:blipFill>
          <a:blip r:embed="rId3"/>
          <a:stretch>
            <a:fillRect/>
          </a:stretch>
        </p:blipFill>
        <p:spPr>
          <a:xfrm rot="5400000">
            <a:off x="5409445" y="1045677"/>
            <a:ext cx="4780231" cy="2688880"/>
          </a:xfrm>
          <a:prstGeom prst="rect">
            <a:avLst/>
          </a:prstGeom>
        </p:spPr>
      </p:pic>
      <p:pic>
        <p:nvPicPr>
          <p:cNvPr id="7" name="Picture 6">
            <a:extLst>
              <a:ext uri="{FF2B5EF4-FFF2-40B4-BE49-F238E27FC236}">
                <a16:creationId xmlns:a16="http://schemas.microsoft.com/office/drawing/2014/main" id="{BC436271-91E7-5C6C-731E-2A4384D47DA7}"/>
              </a:ext>
            </a:extLst>
          </p:cNvPr>
          <p:cNvPicPr>
            <a:picLocks noChangeAspect="1"/>
          </p:cNvPicPr>
          <p:nvPr/>
        </p:nvPicPr>
        <p:blipFill>
          <a:blip r:embed="rId4"/>
          <a:stretch>
            <a:fillRect/>
          </a:stretch>
        </p:blipFill>
        <p:spPr>
          <a:xfrm>
            <a:off x="3603279" y="101852"/>
            <a:ext cx="2851841" cy="2138881"/>
          </a:xfrm>
          <a:prstGeom prst="rect">
            <a:avLst/>
          </a:prstGeom>
        </p:spPr>
      </p:pic>
    </p:spTree>
    <p:extLst>
      <p:ext uri="{BB962C8B-B14F-4D97-AF65-F5344CB8AC3E}">
        <p14:creationId xmlns:p14="http://schemas.microsoft.com/office/powerpoint/2010/main" val="3540460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a:lstStyle/>
          <a:p>
            <a:r>
              <a:rPr lang="en-US" dirty="0"/>
              <a:t>Methods</a:t>
            </a:r>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a:xfrm>
            <a:off x="244559" y="2530844"/>
            <a:ext cx="5691161" cy="961087"/>
          </a:xfrm>
        </p:spPr>
        <p:txBody>
          <a:bodyPr/>
          <a:lstStyle/>
          <a:p>
            <a:r>
              <a:rPr lang="en-US" sz="2800" dirty="0"/>
              <a:t>Clear &amp; simple</a:t>
            </a:r>
          </a:p>
          <a:p>
            <a:endParaRPr lang="en-US" dirty="0"/>
          </a:p>
          <a:p>
            <a:endParaRPr lang="en-US" dirty="0"/>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a:xfrm>
            <a:off x="244559" y="3319205"/>
            <a:ext cx="5884637" cy="2241805"/>
          </a:xfrm>
        </p:spPr>
        <p:txBody>
          <a:bodyPr/>
          <a:lstStyle/>
          <a:p>
            <a:r>
              <a:rPr lang="en-US" sz="2000" dirty="0"/>
              <a:t>Note each method used &amp; why</a:t>
            </a:r>
          </a:p>
          <a:p>
            <a:r>
              <a:rPr lang="en-US" sz="2000" dirty="0"/>
              <a:t>Simplify complicated methods</a:t>
            </a:r>
          </a:p>
          <a:p>
            <a:r>
              <a:rPr lang="en-US" sz="2000" dirty="0"/>
              <a:t>Explain methods</a:t>
            </a:r>
          </a:p>
          <a:p>
            <a:endParaRPr lang="en-US" sz="2000" dirty="0"/>
          </a:p>
        </p:txBody>
      </p:sp>
      <p:pic>
        <p:nvPicPr>
          <p:cNvPr id="9" name="Picture 8" descr="A graph showing a graph of colored dots&#10;&#10;Description automatically generated with medium confidence">
            <a:extLst>
              <a:ext uri="{FF2B5EF4-FFF2-40B4-BE49-F238E27FC236}">
                <a16:creationId xmlns:a16="http://schemas.microsoft.com/office/drawing/2014/main" id="{12680373-F20C-CFF9-C80D-FA87656849C6}"/>
              </a:ext>
            </a:extLst>
          </p:cNvPr>
          <p:cNvPicPr>
            <a:picLocks noChangeAspect="1"/>
          </p:cNvPicPr>
          <p:nvPr/>
        </p:nvPicPr>
        <p:blipFill>
          <a:blip r:embed="rId2"/>
          <a:stretch>
            <a:fillRect/>
          </a:stretch>
        </p:blipFill>
        <p:spPr>
          <a:xfrm>
            <a:off x="5242178" y="1417979"/>
            <a:ext cx="3784127" cy="2825396"/>
          </a:xfrm>
          <a:prstGeom prst="rect">
            <a:avLst/>
          </a:prstGeom>
        </p:spPr>
      </p:pic>
      <p:pic>
        <p:nvPicPr>
          <p:cNvPr id="11" name="Picture 10" descr="A diagram of a graph and a diagram of a diagram&#10;&#10;Description automatically generated">
            <a:extLst>
              <a:ext uri="{FF2B5EF4-FFF2-40B4-BE49-F238E27FC236}">
                <a16:creationId xmlns:a16="http://schemas.microsoft.com/office/drawing/2014/main" id="{D450DD8B-1EC9-2E41-7AC5-4DCD002FCD48}"/>
              </a:ext>
            </a:extLst>
          </p:cNvPr>
          <p:cNvPicPr>
            <a:picLocks noChangeAspect="1"/>
          </p:cNvPicPr>
          <p:nvPr/>
        </p:nvPicPr>
        <p:blipFill>
          <a:blip r:embed="rId3"/>
          <a:stretch>
            <a:fillRect/>
          </a:stretch>
        </p:blipFill>
        <p:spPr>
          <a:xfrm>
            <a:off x="4208304" y="4362178"/>
            <a:ext cx="4818001" cy="2397664"/>
          </a:xfrm>
          <a:prstGeom prst="rect">
            <a:avLst/>
          </a:prstGeom>
        </p:spPr>
      </p:pic>
      <p:sp>
        <p:nvSpPr>
          <p:cNvPr id="12" name="TextBox 11">
            <a:extLst>
              <a:ext uri="{FF2B5EF4-FFF2-40B4-BE49-F238E27FC236}">
                <a16:creationId xmlns:a16="http://schemas.microsoft.com/office/drawing/2014/main" id="{B9ECB42C-963A-D2CA-3584-1F3630166B9B}"/>
              </a:ext>
            </a:extLst>
          </p:cNvPr>
          <p:cNvSpPr txBox="1"/>
          <p:nvPr/>
        </p:nvSpPr>
        <p:spPr>
          <a:xfrm>
            <a:off x="4069555" y="-12781"/>
            <a:ext cx="5095497" cy="523220"/>
          </a:xfrm>
          <a:prstGeom prst="rect">
            <a:avLst/>
          </a:prstGeom>
          <a:noFill/>
        </p:spPr>
        <p:txBody>
          <a:bodyPr wrap="none" rtlCol="0">
            <a:spAutoFit/>
          </a:bodyPr>
          <a:lstStyle/>
          <a:p>
            <a:r>
              <a:rPr lang="en-ZA" sz="2800" dirty="0">
                <a:solidFill>
                  <a:schemeClr val="bg1"/>
                </a:solidFill>
              </a:rPr>
              <a:t>Principal Components Analysis</a:t>
            </a:r>
          </a:p>
        </p:txBody>
      </p:sp>
      <p:sp>
        <p:nvSpPr>
          <p:cNvPr id="13" name="TextBox 12">
            <a:extLst>
              <a:ext uri="{FF2B5EF4-FFF2-40B4-BE49-F238E27FC236}">
                <a16:creationId xmlns:a16="http://schemas.microsoft.com/office/drawing/2014/main" id="{1C75C48A-B14B-9AEE-5977-9E16F5D1F149}"/>
              </a:ext>
            </a:extLst>
          </p:cNvPr>
          <p:cNvSpPr txBox="1"/>
          <p:nvPr/>
        </p:nvSpPr>
        <p:spPr>
          <a:xfrm>
            <a:off x="4129572" y="465302"/>
            <a:ext cx="4896733" cy="1200329"/>
          </a:xfrm>
          <a:prstGeom prst="rect">
            <a:avLst/>
          </a:prstGeom>
          <a:noFill/>
        </p:spPr>
        <p:txBody>
          <a:bodyPr wrap="square" rtlCol="0">
            <a:spAutoFit/>
          </a:bodyPr>
          <a:lstStyle/>
          <a:p>
            <a:pPr marL="285750" indent="-285750">
              <a:buFont typeface="Arial" panose="020B0604020202020204" pitchFamily="34" charset="0"/>
              <a:buChar char="•"/>
            </a:pPr>
            <a:r>
              <a:rPr lang="en-ZA" dirty="0">
                <a:solidFill>
                  <a:schemeClr val="accent3">
                    <a:lumMod val="60000"/>
                    <a:lumOff val="40000"/>
                  </a:schemeClr>
                </a:solidFill>
              </a:rPr>
              <a:t>Method of extracting important features from a large dataset</a:t>
            </a:r>
          </a:p>
          <a:p>
            <a:pPr marL="285750" indent="-285750">
              <a:buFont typeface="Arial" panose="020B0604020202020204" pitchFamily="34" charset="0"/>
              <a:buChar char="•"/>
            </a:pPr>
            <a:r>
              <a:rPr lang="en-ZA" dirty="0">
                <a:solidFill>
                  <a:schemeClr val="accent3">
                    <a:lumMod val="60000"/>
                    <a:lumOff val="40000"/>
                  </a:schemeClr>
                </a:solidFill>
              </a:rPr>
              <a:t>Why use PCA?</a:t>
            </a:r>
          </a:p>
          <a:p>
            <a:pPr marL="285750" indent="-285750">
              <a:buFont typeface="Arial" panose="020B0604020202020204" pitchFamily="34" charset="0"/>
              <a:buChar char="•"/>
            </a:pPr>
            <a:endParaRPr lang="en-ZA" dirty="0">
              <a:solidFill>
                <a:schemeClr val="accent3">
                  <a:lumMod val="60000"/>
                  <a:lumOff val="40000"/>
                </a:schemeClr>
              </a:solidFill>
            </a:endParaRPr>
          </a:p>
        </p:txBody>
      </p:sp>
    </p:spTree>
    <p:extLst>
      <p:ext uri="{BB962C8B-B14F-4D97-AF65-F5344CB8AC3E}">
        <p14:creationId xmlns:p14="http://schemas.microsoft.com/office/powerpoint/2010/main" val="1953409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a:lstStyle/>
          <a:p>
            <a:r>
              <a:rPr lang="en-US" dirty="0"/>
              <a:t>Results</a:t>
            </a:r>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a:xfrm>
            <a:off x="244559" y="2530844"/>
            <a:ext cx="5691161" cy="961087"/>
          </a:xfrm>
        </p:spPr>
        <p:txBody>
          <a:bodyPr/>
          <a:lstStyle/>
          <a:p>
            <a:r>
              <a:rPr lang="en-US" sz="4000" dirty="0"/>
              <a:t>Visual!!</a:t>
            </a:r>
          </a:p>
          <a:p>
            <a:endParaRPr lang="en-US" sz="4000" dirty="0"/>
          </a:p>
          <a:p>
            <a:endParaRPr lang="en-US" sz="4000" dirty="0"/>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a:xfrm>
            <a:off x="244560" y="3319205"/>
            <a:ext cx="4508944" cy="2241805"/>
          </a:xfrm>
        </p:spPr>
        <p:txBody>
          <a:bodyPr/>
          <a:lstStyle/>
          <a:p>
            <a:r>
              <a:rPr lang="en-US" sz="2400" dirty="0"/>
              <a:t>Pictures</a:t>
            </a:r>
          </a:p>
          <a:p>
            <a:r>
              <a:rPr lang="en-US" sz="2400" dirty="0"/>
              <a:t>Graphs</a:t>
            </a:r>
          </a:p>
          <a:p>
            <a:r>
              <a:rPr lang="en-US" sz="2400" dirty="0"/>
              <a:t>Tables</a:t>
            </a:r>
          </a:p>
          <a:p>
            <a:r>
              <a:rPr lang="en-US" sz="2400" dirty="0"/>
              <a:t>Be creative in displaying your data</a:t>
            </a:r>
          </a:p>
        </p:txBody>
      </p:sp>
      <p:pic>
        <p:nvPicPr>
          <p:cNvPr id="8" name="Picture 7" descr="Two men sitting in chairs looking at a television&#10;&#10;Description automatically generated">
            <a:extLst>
              <a:ext uri="{FF2B5EF4-FFF2-40B4-BE49-F238E27FC236}">
                <a16:creationId xmlns:a16="http://schemas.microsoft.com/office/drawing/2014/main" id="{A7750A65-78FE-2272-EFF9-7FE400363AC9}"/>
              </a:ext>
            </a:extLst>
          </p:cNvPr>
          <p:cNvPicPr>
            <a:picLocks noChangeAspect="1"/>
          </p:cNvPicPr>
          <p:nvPr/>
        </p:nvPicPr>
        <p:blipFill>
          <a:blip r:embed="rId2"/>
          <a:stretch>
            <a:fillRect/>
          </a:stretch>
        </p:blipFill>
        <p:spPr>
          <a:xfrm>
            <a:off x="4614158" y="474559"/>
            <a:ext cx="4406313" cy="5875083"/>
          </a:xfrm>
          <a:prstGeom prst="rect">
            <a:avLst/>
          </a:prstGeom>
        </p:spPr>
      </p:pic>
      <p:sp>
        <p:nvSpPr>
          <p:cNvPr id="9" name="TextBox 8">
            <a:extLst>
              <a:ext uri="{FF2B5EF4-FFF2-40B4-BE49-F238E27FC236}">
                <a16:creationId xmlns:a16="http://schemas.microsoft.com/office/drawing/2014/main" id="{AFC893D9-0BF1-59B4-1FA2-101F2DA71356}"/>
              </a:ext>
            </a:extLst>
          </p:cNvPr>
          <p:cNvSpPr txBox="1"/>
          <p:nvPr/>
        </p:nvSpPr>
        <p:spPr>
          <a:xfrm>
            <a:off x="5293153" y="508357"/>
            <a:ext cx="3187668" cy="400110"/>
          </a:xfrm>
          <a:prstGeom prst="rect">
            <a:avLst/>
          </a:prstGeom>
          <a:noFill/>
        </p:spPr>
        <p:txBody>
          <a:bodyPr wrap="none" rtlCol="0">
            <a:spAutoFit/>
          </a:bodyPr>
          <a:lstStyle/>
          <a:p>
            <a:r>
              <a:rPr lang="en-ZA" sz="2000" dirty="0">
                <a:solidFill>
                  <a:schemeClr val="bg1"/>
                </a:solidFill>
                <a:effectLst>
                  <a:outerShdw blurRad="38100" dist="38100" dir="2700000" algn="tl">
                    <a:srgbClr val="000000">
                      <a:alpha val="43137"/>
                    </a:srgbClr>
                  </a:outerShdw>
                </a:effectLst>
              </a:rPr>
              <a:t>Working hard at the ESRF!</a:t>
            </a:r>
          </a:p>
        </p:txBody>
      </p:sp>
    </p:spTree>
    <p:extLst>
      <p:ext uri="{BB962C8B-B14F-4D97-AF65-F5344CB8AC3E}">
        <p14:creationId xmlns:p14="http://schemas.microsoft.com/office/powerpoint/2010/main" val="570321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57C4-CC71-1F01-828C-BC1B630951E6}"/>
              </a:ext>
            </a:extLst>
          </p:cNvPr>
          <p:cNvSpPr>
            <a:spLocks noGrp="1"/>
          </p:cNvSpPr>
          <p:nvPr>
            <p:ph type="title"/>
          </p:nvPr>
        </p:nvSpPr>
        <p:spPr>
          <a:xfrm>
            <a:off x="628650" y="365129"/>
            <a:ext cx="7886700" cy="1325563"/>
          </a:xfrm>
        </p:spPr>
        <p:txBody>
          <a:bodyPr/>
          <a:lstStyle/>
          <a:p>
            <a:r>
              <a:rPr lang="en-US" dirty="0"/>
              <a:t>Tables</a:t>
            </a:r>
          </a:p>
        </p:txBody>
      </p:sp>
      <p:graphicFrame>
        <p:nvGraphicFramePr>
          <p:cNvPr id="7" name="Table 7">
            <a:extLst>
              <a:ext uri="{FF2B5EF4-FFF2-40B4-BE49-F238E27FC236}">
                <a16:creationId xmlns:a16="http://schemas.microsoft.com/office/drawing/2014/main" id="{DE54752B-AA4A-2858-E49D-001BBB4BE89E}"/>
              </a:ext>
            </a:extLst>
          </p:cNvPr>
          <p:cNvGraphicFramePr>
            <a:graphicFrameLocks noGrp="1"/>
          </p:cNvGraphicFramePr>
          <p:nvPr>
            <p:ph sz="quarter" idx="29"/>
            <p:extLst>
              <p:ext uri="{D42A27DB-BD31-4B8C-83A1-F6EECF244321}">
                <p14:modId xmlns:p14="http://schemas.microsoft.com/office/powerpoint/2010/main" val="153421749"/>
              </p:ext>
            </p:extLst>
          </p:nvPr>
        </p:nvGraphicFramePr>
        <p:xfrm>
          <a:off x="522086" y="2057402"/>
          <a:ext cx="6430963" cy="3352474"/>
        </p:xfrm>
        <a:graphic>
          <a:graphicData uri="http://schemas.openxmlformats.org/drawingml/2006/table">
            <a:tbl>
              <a:tblPr firstRow="1" bandRow="1">
                <a:tableStyleId>{5C22544A-7EE6-4342-B048-85BDC9FD1C3A}</a:tableStyleId>
              </a:tblPr>
              <a:tblGrid>
                <a:gridCol w="2545727">
                  <a:extLst>
                    <a:ext uri="{9D8B030D-6E8A-4147-A177-3AD203B41FA5}">
                      <a16:colId xmlns:a16="http://schemas.microsoft.com/office/drawing/2014/main" val="1886700380"/>
                    </a:ext>
                  </a:extLst>
                </a:gridCol>
                <a:gridCol w="2060293">
                  <a:extLst>
                    <a:ext uri="{9D8B030D-6E8A-4147-A177-3AD203B41FA5}">
                      <a16:colId xmlns:a16="http://schemas.microsoft.com/office/drawing/2014/main" val="132993793"/>
                    </a:ext>
                  </a:extLst>
                </a:gridCol>
                <a:gridCol w="1824943">
                  <a:extLst>
                    <a:ext uri="{9D8B030D-6E8A-4147-A177-3AD203B41FA5}">
                      <a16:colId xmlns:a16="http://schemas.microsoft.com/office/drawing/2014/main" val="2408715191"/>
                    </a:ext>
                  </a:extLst>
                </a:gridCol>
              </a:tblGrid>
              <a:tr h="552765">
                <a:tc>
                  <a:txBody>
                    <a:bodyPr/>
                    <a:lstStyle/>
                    <a:p>
                      <a:pPr algn="ctr"/>
                      <a:r>
                        <a:rPr lang="en-US" sz="1600" dirty="0">
                          <a:latin typeface="Arial Nova" panose="020B0504020202020204" pitchFamily="34" charset="0"/>
                        </a:rPr>
                        <a:t>Prediction</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Nova" panose="020B0504020202020204" pitchFamily="34" charset="0"/>
                          <a:cs typeface="Biome" panose="020B0503030204020804" pitchFamily="34" charset="0"/>
                        </a:rPr>
                        <a:t>Genus Staff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Nova" panose="020B0504020202020204" pitchFamily="34" charset="0"/>
                          <a:cs typeface="Biome" panose="020B0503030204020804" pitchFamily="34" charset="0"/>
                        </a:rPr>
                        <a:t>Students</a:t>
                      </a:r>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5000"/>
                      </a:schemeClr>
                    </a:solidFill>
                  </a:tcPr>
                </a:tc>
                <a:extLst>
                  <a:ext uri="{0D108BD9-81ED-4DB2-BD59-A6C34878D82A}">
                    <a16:rowId xmlns:a16="http://schemas.microsoft.com/office/drawing/2014/main" val="532076292"/>
                  </a:ext>
                </a:extLst>
              </a:tr>
              <a:tr h="6999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i="0" u="none" strike="noStrike" noProof="1">
                          <a:solidFill>
                            <a:schemeClr val="bg1"/>
                          </a:solidFill>
                          <a:effectLst/>
                          <a:latin typeface="Arial Nova" panose="020B0504020202020204" pitchFamily="34" charset="0"/>
                          <a:cs typeface="Biome" panose="020B0503030204020804" pitchFamily="34" charset="0"/>
                        </a:rPr>
                        <a:t>Still awake</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25000"/>
                      </a:schemeClr>
                    </a:solidFill>
                  </a:tcPr>
                </a:tc>
                <a:tc>
                  <a:txBody>
                    <a:bodyPr/>
                    <a:lstStyle/>
                    <a:p>
                      <a:pPr algn="ctr"/>
                      <a:r>
                        <a:rPr lang="en-US" sz="1600" dirty="0">
                          <a:solidFill>
                            <a:schemeClr val="bg1"/>
                          </a:solidFill>
                          <a:latin typeface="Arial Nova" panose="020B0504020202020204" pitchFamily="34" charset="0"/>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25000"/>
                      </a:schemeClr>
                    </a:solidFill>
                  </a:tcPr>
                </a:tc>
                <a:tc>
                  <a:txBody>
                    <a:bodyPr/>
                    <a:lstStyle/>
                    <a:p>
                      <a:pPr algn="ctr"/>
                      <a:r>
                        <a:rPr lang="en-US" sz="1600" dirty="0">
                          <a:solidFill>
                            <a:schemeClr val="bg1"/>
                          </a:solidFill>
                          <a:latin typeface="Arial Nova" panose="020B0504020202020204" pitchFamily="34" charset="0"/>
                        </a:rPr>
                        <a:t>50%</a:t>
                      </a:r>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25000"/>
                      </a:schemeClr>
                    </a:solidFill>
                  </a:tcPr>
                </a:tc>
                <a:extLst>
                  <a:ext uri="{0D108BD9-81ED-4DB2-BD59-A6C34878D82A}">
                    <a16:rowId xmlns:a16="http://schemas.microsoft.com/office/drawing/2014/main" val="3739874031"/>
                  </a:ext>
                </a:extLst>
              </a:tr>
              <a:tr h="6999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i="0" u="none" strike="noStrike" noProof="1">
                          <a:solidFill>
                            <a:schemeClr val="bg1"/>
                          </a:solidFill>
                          <a:effectLst/>
                          <a:latin typeface="Arial Nova" panose="020B0504020202020204" pitchFamily="34" charset="0"/>
                          <a:cs typeface="Biome" panose="020B0503030204020804" pitchFamily="34" charset="0"/>
                        </a:rPr>
                        <a:t>Looking sleepy</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25000"/>
                      </a:schemeClr>
                    </a:solidFill>
                  </a:tcPr>
                </a:tc>
                <a:tc>
                  <a:txBody>
                    <a:bodyPr/>
                    <a:lstStyle/>
                    <a:p>
                      <a:pPr algn="ctr"/>
                      <a:r>
                        <a:rPr lang="en-US" sz="1600" dirty="0">
                          <a:solidFill>
                            <a:schemeClr val="bg1"/>
                          </a:solidFill>
                          <a:latin typeface="Arial Nova" panose="020B050402020202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25000"/>
                      </a:schemeClr>
                    </a:solidFill>
                  </a:tcPr>
                </a:tc>
                <a:tc>
                  <a:txBody>
                    <a:bodyPr/>
                    <a:lstStyle/>
                    <a:p>
                      <a:pPr algn="ctr"/>
                      <a:r>
                        <a:rPr lang="en-US" sz="1600" dirty="0">
                          <a:solidFill>
                            <a:schemeClr val="bg1"/>
                          </a:solidFill>
                          <a:latin typeface="Arial Nova" panose="020B0504020202020204" pitchFamily="34" charset="0"/>
                        </a:rPr>
                        <a:t>40%</a:t>
                      </a:r>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25000"/>
                      </a:schemeClr>
                    </a:solidFill>
                  </a:tcPr>
                </a:tc>
                <a:extLst>
                  <a:ext uri="{0D108BD9-81ED-4DB2-BD59-A6C34878D82A}">
                    <a16:rowId xmlns:a16="http://schemas.microsoft.com/office/drawing/2014/main" val="2598480482"/>
                  </a:ext>
                </a:extLst>
              </a:tr>
              <a:tr h="6999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u="none" strike="noStrike" noProof="1">
                          <a:solidFill>
                            <a:schemeClr val="bg1"/>
                          </a:solidFill>
                          <a:effectLst/>
                          <a:latin typeface="Arial Nova" panose="020B0504020202020204" pitchFamily="34" charset="0"/>
                          <a:cs typeface="Biome" panose="020B0503030204020804" pitchFamily="34" charset="0"/>
                        </a:rPr>
                        <a:t>Clearly sleeping</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25000"/>
                      </a:schemeClr>
                    </a:solidFill>
                  </a:tcPr>
                </a:tc>
                <a:tc>
                  <a:txBody>
                    <a:bodyPr/>
                    <a:lstStyle/>
                    <a:p>
                      <a:pPr algn="ctr"/>
                      <a:r>
                        <a:rPr lang="en-US" sz="1600" dirty="0">
                          <a:solidFill>
                            <a:schemeClr val="bg1"/>
                          </a:solidFill>
                          <a:latin typeface="Arial Nova" panose="020B0504020202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25000"/>
                      </a:schemeClr>
                    </a:solidFill>
                  </a:tcPr>
                </a:tc>
                <a:tc>
                  <a:txBody>
                    <a:bodyPr/>
                    <a:lstStyle/>
                    <a:p>
                      <a:pPr algn="ctr"/>
                      <a:r>
                        <a:rPr lang="en-US" sz="1600" dirty="0">
                          <a:solidFill>
                            <a:schemeClr val="bg1"/>
                          </a:solidFill>
                          <a:latin typeface="Arial Nova" panose="020B0504020202020204" pitchFamily="34" charset="0"/>
                        </a:rPr>
                        <a:t>10%</a:t>
                      </a:r>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25000"/>
                      </a:schemeClr>
                    </a:solidFill>
                  </a:tcPr>
                </a:tc>
                <a:extLst>
                  <a:ext uri="{0D108BD9-81ED-4DB2-BD59-A6C34878D82A}">
                    <a16:rowId xmlns:a16="http://schemas.microsoft.com/office/drawing/2014/main" val="3206178466"/>
                  </a:ext>
                </a:extLst>
              </a:tr>
              <a:tr h="349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i="0" u="none" strike="noStrike" noProof="1">
                          <a:solidFill>
                            <a:schemeClr val="bg1"/>
                          </a:solidFill>
                          <a:effectLst/>
                          <a:latin typeface="Arial Nova" panose="020B0504020202020204" pitchFamily="34" charset="0"/>
                          <a:cs typeface="Biome" panose="020B0503030204020804" pitchFamily="34" charset="0"/>
                        </a:rPr>
                        <a:t>Wanting to go drink</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algn="ctr"/>
                      <a:r>
                        <a:rPr lang="en-US" sz="1600" dirty="0">
                          <a:solidFill>
                            <a:schemeClr val="bg1"/>
                          </a:solidFill>
                          <a:latin typeface="Arial Nova" panose="020B05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algn="ctr"/>
                      <a:r>
                        <a:rPr lang="en-US" sz="1600" dirty="0">
                          <a:solidFill>
                            <a:schemeClr val="bg1"/>
                          </a:solidFill>
                          <a:latin typeface="Arial Nova" panose="020B0504020202020204" pitchFamily="34" charset="0"/>
                        </a:rPr>
                        <a:t>100%</a:t>
                      </a:r>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2985697070"/>
                  </a:ext>
                </a:extLst>
              </a:tr>
              <a:tr h="349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b="1" i="0" u="none" strike="noStrike" noProof="1">
                          <a:solidFill>
                            <a:schemeClr val="bg1"/>
                          </a:solidFill>
                          <a:effectLst/>
                          <a:latin typeface="Arial Nova" panose="020B0504020202020204" pitchFamily="34" charset="0"/>
                          <a:cs typeface="Biome" panose="020B0503030204020804" pitchFamily="34" charset="0"/>
                        </a:rPr>
                        <a:t>% over time</a:t>
                      </a:r>
                    </a:p>
                  </a:txBody>
                  <a:tcPr anchor="ctr">
                    <a:lnL w="63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US" sz="1600" dirty="0">
                        <a:solidFill>
                          <a:schemeClr val="bg1"/>
                        </a:solidFill>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600">
                          <a:solidFill>
                            <a:schemeClr val="bg1"/>
                          </a:solidFill>
                          <a:latin typeface="Arial Nova" panose="020B0504020202020204" pitchFamily="34" charset="0"/>
                        </a:rPr>
                        <a:t>37%</a:t>
                      </a:r>
                      <a:endParaRPr lang="en-US" sz="1600" dirty="0">
                        <a:solidFill>
                          <a:schemeClr val="bg1"/>
                        </a:solidFill>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291903152"/>
                  </a:ext>
                </a:extLst>
              </a:tr>
            </a:tbl>
          </a:graphicData>
        </a:graphic>
      </p:graphicFrame>
      <p:cxnSp>
        <p:nvCxnSpPr>
          <p:cNvPr id="8" name="Straight Connector 7">
            <a:extLst>
              <a:ext uri="{FF2B5EF4-FFF2-40B4-BE49-F238E27FC236}">
                <a16:creationId xmlns:a16="http://schemas.microsoft.com/office/drawing/2014/main" id="{39015C22-9EE1-266B-0D3F-CC2AC08DED01}"/>
              </a:ext>
              <a:ext uri="{C183D7F6-B498-43B3-948B-1728B52AA6E4}">
                <adec:decorative xmlns:adec="http://schemas.microsoft.com/office/drawing/2017/decorative" val="1"/>
              </a:ext>
            </a:extLst>
          </p:cNvPr>
          <p:cNvCxnSpPr>
            <a:cxnSpLocks/>
          </p:cNvCxnSpPr>
          <p:nvPr/>
        </p:nvCxnSpPr>
        <p:spPr>
          <a:xfrm>
            <a:off x="522701" y="2611476"/>
            <a:ext cx="626400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4" name="Picture 3" descr="A close-up of many lines&#10;&#10;Description automatically generated">
            <a:extLst>
              <a:ext uri="{FF2B5EF4-FFF2-40B4-BE49-F238E27FC236}">
                <a16:creationId xmlns:a16="http://schemas.microsoft.com/office/drawing/2014/main" id="{C7B34CE4-1F2C-2312-C0A9-189E6BDCC504}"/>
              </a:ext>
            </a:extLst>
          </p:cNvPr>
          <p:cNvPicPr>
            <a:picLocks noChangeAspect="1"/>
          </p:cNvPicPr>
          <p:nvPr/>
        </p:nvPicPr>
        <p:blipFill>
          <a:blip r:embed="rId2"/>
          <a:stretch>
            <a:fillRect/>
          </a:stretch>
        </p:blipFill>
        <p:spPr>
          <a:xfrm rot="5400000">
            <a:off x="6063004" y="2789657"/>
            <a:ext cx="3354406" cy="1885407"/>
          </a:xfrm>
          <a:prstGeom prst="rect">
            <a:avLst/>
          </a:prstGeom>
        </p:spPr>
      </p:pic>
    </p:spTree>
    <p:extLst>
      <p:ext uri="{BB962C8B-B14F-4D97-AF65-F5344CB8AC3E}">
        <p14:creationId xmlns:p14="http://schemas.microsoft.com/office/powerpoint/2010/main" val="2125518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a:lstStyle/>
          <a:p>
            <a:r>
              <a:rPr lang="en-US" dirty="0"/>
              <a:t>Discussion</a:t>
            </a:r>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a:xfrm>
            <a:off x="244559" y="2530844"/>
            <a:ext cx="5691161" cy="961087"/>
          </a:xfrm>
        </p:spPr>
        <p:txBody>
          <a:bodyPr/>
          <a:lstStyle/>
          <a:p>
            <a:r>
              <a:rPr lang="en-US" sz="2800" dirty="0"/>
              <a:t>No boring list of points</a:t>
            </a:r>
          </a:p>
          <a:p>
            <a:endParaRPr lang="en-US" dirty="0"/>
          </a:p>
          <a:p>
            <a:endParaRPr lang="en-US" dirty="0"/>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a:xfrm>
            <a:off x="244559" y="3319205"/>
            <a:ext cx="5884637" cy="2241805"/>
          </a:xfrm>
        </p:spPr>
        <p:txBody>
          <a:bodyPr/>
          <a:lstStyle/>
          <a:p>
            <a:r>
              <a:rPr lang="en-US" sz="2000" dirty="0"/>
              <a:t>Bullet points BUT with pictures</a:t>
            </a:r>
          </a:p>
          <a:p>
            <a:r>
              <a:rPr lang="en-US" sz="2000" dirty="0"/>
              <a:t>Add conclusions if you can</a:t>
            </a:r>
          </a:p>
          <a:p>
            <a:r>
              <a:rPr lang="en-US" sz="2000" dirty="0"/>
              <a:t>Add future work</a:t>
            </a:r>
          </a:p>
        </p:txBody>
      </p:sp>
      <p:pic>
        <p:nvPicPr>
          <p:cNvPr id="8" name="Picture 7" descr="A rock with green lights on top of it&#10;&#10;Description automatically generated">
            <a:extLst>
              <a:ext uri="{FF2B5EF4-FFF2-40B4-BE49-F238E27FC236}">
                <a16:creationId xmlns:a16="http://schemas.microsoft.com/office/drawing/2014/main" id="{4257DA4D-63E3-3527-9D2B-C3605307E122}"/>
              </a:ext>
            </a:extLst>
          </p:cNvPr>
          <p:cNvPicPr>
            <a:picLocks noChangeAspect="1"/>
          </p:cNvPicPr>
          <p:nvPr/>
        </p:nvPicPr>
        <p:blipFill rotWithShape="1">
          <a:blip r:embed="rId2"/>
          <a:srcRect l="30636" r="13263"/>
          <a:stretch/>
        </p:blipFill>
        <p:spPr>
          <a:xfrm>
            <a:off x="4635374" y="684134"/>
            <a:ext cx="4434277" cy="5270142"/>
          </a:xfrm>
          <a:prstGeom prst="rect">
            <a:avLst/>
          </a:prstGeom>
        </p:spPr>
      </p:pic>
      <p:sp>
        <p:nvSpPr>
          <p:cNvPr id="11" name="TextBox 10">
            <a:extLst>
              <a:ext uri="{FF2B5EF4-FFF2-40B4-BE49-F238E27FC236}">
                <a16:creationId xmlns:a16="http://schemas.microsoft.com/office/drawing/2014/main" id="{5B5D4B2A-3C8E-01DE-8611-B2F2A8E3EF1B}"/>
              </a:ext>
            </a:extLst>
          </p:cNvPr>
          <p:cNvSpPr txBox="1"/>
          <p:nvPr/>
        </p:nvSpPr>
        <p:spPr>
          <a:xfrm>
            <a:off x="6732654" y="708412"/>
            <a:ext cx="2260747" cy="400110"/>
          </a:xfrm>
          <a:prstGeom prst="rect">
            <a:avLst/>
          </a:prstGeom>
          <a:noFill/>
        </p:spPr>
        <p:txBody>
          <a:bodyPr wrap="none" rtlCol="0">
            <a:spAutoFit/>
          </a:bodyPr>
          <a:lstStyle/>
          <a:p>
            <a:r>
              <a:rPr lang="en-ZA" sz="2000" dirty="0">
                <a:solidFill>
                  <a:schemeClr val="bg1"/>
                </a:solidFill>
                <a:effectLst>
                  <a:outerShdw blurRad="38100" dist="38100" dir="2700000" algn="tl">
                    <a:srgbClr val="000000">
                      <a:alpha val="43137"/>
                    </a:srgbClr>
                  </a:outerShdw>
                </a:effectLst>
              </a:rPr>
              <a:t>Giving the evil eye</a:t>
            </a:r>
          </a:p>
        </p:txBody>
      </p:sp>
    </p:spTree>
    <p:extLst>
      <p:ext uri="{BB962C8B-B14F-4D97-AF65-F5344CB8AC3E}">
        <p14:creationId xmlns:p14="http://schemas.microsoft.com/office/powerpoint/2010/main" val="1468096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20172C-AF05-FD62-694E-96DF35E001A5}"/>
              </a:ext>
            </a:extLst>
          </p:cNvPr>
          <p:cNvSpPr>
            <a:spLocks noGrp="1"/>
          </p:cNvSpPr>
          <p:nvPr>
            <p:ph type="body" sz="quarter" idx="10"/>
          </p:nvPr>
        </p:nvSpPr>
        <p:spPr/>
        <p:txBody>
          <a:bodyPr/>
          <a:lstStyle/>
          <a:p>
            <a:r>
              <a:rPr lang="en-ZA" sz="3200" dirty="0"/>
              <a:t>What you don’t want</a:t>
            </a:r>
          </a:p>
        </p:txBody>
      </p:sp>
      <p:pic>
        <p:nvPicPr>
          <p:cNvPr id="12" name="Picture 11" descr="A group of people sleeping in a classroom&#10;&#10;Description automatically generated">
            <a:extLst>
              <a:ext uri="{FF2B5EF4-FFF2-40B4-BE49-F238E27FC236}">
                <a16:creationId xmlns:a16="http://schemas.microsoft.com/office/drawing/2014/main" id="{E3B64DFB-4BA7-3C48-535B-6F17CDE420AF}"/>
              </a:ext>
            </a:extLst>
          </p:cNvPr>
          <p:cNvPicPr>
            <a:picLocks noChangeAspect="1"/>
          </p:cNvPicPr>
          <p:nvPr/>
        </p:nvPicPr>
        <p:blipFill>
          <a:blip r:embed="rId2"/>
          <a:stretch>
            <a:fillRect/>
          </a:stretch>
        </p:blipFill>
        <p:spPr>
          <a:xfrm>
            <a:off x="125412" y="46150"/>
            <a:ext cx="8893176" cy="5335906"/>
          </a:xfrm>
          <a:prstGeom prst="rect">
            <a:avLst/>
          </a:prstGeom>
        </p:spPr>
      </p:pic>
    </p:spTree>
    <p:extLst>
      <p:ext uri="{BB962C8B-B14F-4D97-AF65-F5344CB8AC3E}">
        <p14:creationId xmlns:p14="http://schemas.microsoft.com/office/powerpoint/2010/main" val="3685647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9E75-B9FE-CF36-3664-1AB293ED0050}"/>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16F47B4A-0538-FAD8-7A24-931BA48AE070}"/>
              </a:ext>
            </a:extLst>
          </p:cNvPr>
          <p:cNvSpPr>
            <a:spLocks noGrp="1"/>
          </p:cNvSpPr>
          <p:nvPr>
            <p:ph type="body" sz="quarter" idx="13"/>
          </p:nvPr>
        </p:nvSpPr>
        <p:spPr/>
        <p:txBody>
          <a:bodyPr/>
          <a:lstStyle/>
          <a:p>
            <a:r>
              <a:rPr lang="en-US" sz="3200" dirty="0">
                <a:solidFill>
                  <a:srgbClr val="FFFF00"/>
                </a:solidFill>
              </a:rPr>
              <a:t>Acknowledge your funders!!</a:t>
            </a:r>
          </a:p>
          <a:p>
            <a:endParaRPr lang="en-US" sz="3200" dirty="0">
              <a:solidFill>
                <a:srgbClr val="FFFF00"/>
              </a:solidFill>
            </a:endParaRPr>
          </a:p>
        </p:txBody>
      </p:sp>
    </p:spTree>
    <p:extLst>
      <p:ext uri="{BB962C8B-B14F-4D97-AF65-F5344CB8AC3E}">
        <p14:creationId xmlns:p14="http://schemas.microsoft.com/office/powerpoint/2010/main" val="79002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person in a white shirt and tie&#10;&#10;Description automatically generated">
            <a:extLst>
              <a:ext uri="{FF2B5EF4-FFF2-40B4-BE49-F238E27FC236}">
                <a16:creationId xmlns:a16="http://schemas.microsoft.com/office/drawing/2014/main" id="{61E52997-87C7-B422-EABF-A028FAFC48F1}"/>
              </a:ext>
            </a:extLst>
          </p:cNvPr>
          <p:cNvPicPr>
            <a:picLocks noChangeAspect="1"/>
          </p:cNvPicPr>
          <p:nvPr/>
        </p:nvPicPr>
        <p:blipFill>
          <a:blip r:embed="rId2"/>
          <a:stretch>
            <a:fillRect/>
          </a:stretch>
        </p:blipFill>
        <p:spPr>
          <a:xfrm>
            <a:off x="4037844" y="87861"/>
            <a:ext cx="4979408" cy="6639211"/>
          </a:xfrm>
          <a:prstGeom prst="rect">
            <a:avLst/>
          </a:prstGeom>
        </p:spPr>
      </p:pic>
      <p:sp>
        <p:nvSpPr>
          <p:cNvPr id="2" name="TextBox 1">
            <a:extLst>
              <a:ext uri="{FF2B5EF4-FFF2-40B4-BE49-F238E27FC236}">
                <a16:creationId xmlns:a16="http://schemas.microsoft.com/office/drawing/2014/main" id="{21B5C9B7-5BA0-CEE4-DBF8-D1D35C63CDAF}"/>
              </a:ext>
            </a:extLst>
          </p:cNvPr>
          <p:cNvSpPr txBox="1"/>
          <p:nvPr/>
        </p:nvSpPr>
        <p:spPr>
          <a:xfrm>
            <a:off x="344031" y="1231271"/>
            <a:ext cx="2690224" cy="1754326"/>
          </a:xfrm>
          <a:prstGeom prst="rect">
            <a:avLst/>
          </a:prstGeom>
          <a:noFill/>
        </p:spPr>
        <p:txBody>
          <a:bodyPr wrap="none" rtlCol="0">
            <a:spAutoFit/>
          </a:bodyPr>
          <a:lstStyle/>
          <a:p>
            <a:pPr marL="285750" indent="-285750">
              <a:buFont typeface="Arial" panose="020B0604020202020204" pitchFamily="34" charset="0"/>
              <a:buChar char="•"/>
            </a:pPr>
            <a:r>
              <a:rPr lang="en-ZA" sz="3600" dirty="0">
                <a:solidFill>
                  <a:schemeClr val="bg1"/>
                </a:solidFill>
              </a:rPr>
              <a:t>PRACTICE</a:t>
            </a:r>
          </a:p>
          <a:p>
            <a:pPr marL="285750" indent="-285750">
              <a:buFont typeface="Arial" panose="020B0604020202020204" pitchFamily="34" charset="0"/>
              <a:buChar char="•"/>
            </a:pPr>
            <a:endParaRPr lang="en-ZA" sz="3600" dirty="0">
              <a:solidFill>
                <a:schemeClr val="bg1"/>
              </a:solidFill>
            </a:endParaRPr>
          </a:p>
          <a:p>
            <a:pPr marL="285750" indent="-285750">
              <a:buFont typeface="Arial" panose="020B0604020202020204" pitchFamily="34" charset="0"/>
              <a:buChar char="•"/>
            </a:pPr>
            <a:r>
              <a:rPr lang="en-ZA" sz="3600" dirty="0">
                <a:solidFill>
                  <a:schemeClr val="bg1"/>
                </a:solidFill>
              </a:rPr>
              <a:t>TIME IT</a:t>
            </a:r>
          </a:p>
        </p:txBody>
      </p:sp>
    </p:spTree>
    <p:extLst>
      <p:ext uri="{BB962C8B-B14F-4D97-AF65-F5344CB8AC3E}">
        <p14:creationId xmlns:p14="http://schemas.microsoft.com/office/powerpoint/2010/main" val="3626246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1ABC-E277-CE6C-6137-293965EC2D4B}"/>
              </a:ext>
            </a:extLst>
          </p:cNvPr>
          <p:cNvSpPr>
            <a:spLocks noGrp="1"/>
          </p:cNvSpPr>
          <p:nvPr>
            <p:ph type="title"/>
          </p:nvPr>
        </p:nvSpPr>
        <p:spPr>
          <a:xfrm>
            <a:off x="3" y="218531"/>
            <a:ext cx="9143999" cy="1323440"/>
          </a:xfrm>
          <a:solidFill>
            <a:schemeClr val="bg1">
              <a:alpha val="64000"/>
            </a:schemeClr>
          </a:solidFill>
        </p:spPr>
        <p:txBody>
          <a:bodyPr/>
          <a:lstStyle/>
          <a:p>
            <a:r>
              <a:rPr lang="en-ZA" sz="2800" dirty="0">
                <a:solidFill>
                  <a:schemeClr val="accent6">
                    <a:lumMod val="50000"/>
                  </a:schemeClr>
                </a:solidFill>
                <a:effectLst>
                  <a:outerShdw blurRad="38100" dist="38100" dir="2700000" algn="tl">
                    <a:srgbClr val="000000">
                      <a:alpha val="43137"/>
                    </a:srgbClr>
                  </a:outerShdw>
                </a:effectLst>
              </a:rPr>
              <a:t>What do you need?</a:t>
            </a:r>
          </a:p>
        </p:txBody>
      </p:sp>
      <p:sp>
        <p:nvSpPr>
          <p:cNvPr id="4" name="Text Placeholder 3">
            <a:extLst>
              <a:ext uri="{FF2B5EF4-FFF2-40B4-BE49-F238E27FC236}">
                <a16:creationId xmlns:a16="http://schemas.microsoft.com/office/drawing/2014/main" id="{619325C7-26E2-2A22-731B-F6297B6A2352}"/>
              </a:ext>
            </a:extLst>
          </p:cNvPr>
          <p:cNvSpPr>
            <a:spLocks noGrp="1"/>
          </p:cNvSpPr>
          <p:nvPr>
            <p:ph type="body" sz="quarter" idx="10"/>
          </p:nvPr>
        </p:nvSpPr>
        <p:spPr>
          <a:xfrm>
            <a:off x="18108" y="1819755"/>
            <a:ext cx="9125892" cy="4481462"/>
          </a:xfrm>
        </p:spPr>
        <p:txBody>
          <a:bodyPr/>
          <a:lstStyle/>
          <a:p>
            <a:pPr algn="l"/>
            <a:r>
              <a:rPr lang="en-ZA" dirty="0"/>
              <a:t>How </a:t>
            </a:r>
            <a:r>
              <a:rPr lang="en-ZA" dirty="0" err="1"/>
              <a:t>to’s</a:t>
            </a:r>
            <a:r>
              <a:rPr lang="en-ZA" dirty="0"/>
              <a:t>:</a:t>
            </a:r>
          </a:p>
          <a:p>
            <a:pPr algn="l"/>
            <a:endParaRPr lang="en-ZA" dirty="0"/>
          </a:p>
          <a:p>
            <a:pPr marL="342900" indent="-342900" algn="l">
              <a:buFont typeface="Arial" panose="020B0604020202020204" pitchFamily="34" charset="0"/>
              <a:buChar char="•"/>
            </a:pPr>
            <a:r>
              <a:rPr lang="en-ZA" dirty="0"/>
              <a:t>How to write a CV</a:t>
            </a:r>
          </a:p>
          <a:p>
            <a:pPr marL="342900" indent="-342900" algn="l">
              <a:buFont typeface="Arial" panose="020B0604020202020204" pitchFamily="34" charset="0"/>
              <a:buChar char="•"/>
            </a:pPr>
            <a:endParaRPr lang="en-ZA" dirty="0"/>
          </a:p>
          <a:p>
            <a:pPr marL="342900" indent="-342900" algn="l">
              <a:buFont typeface="Arial" panose="020B0604020202020204" pitchFamily="34" charset="0"/>
              <a:buChar char="•"/>
            </a:pPr>
            <a:r>
              <a:rPr lang="en-ZA" dirty="0"/>
              <a:t>How to write a grant proposal for GENUS, PAST</a:t>
            </a:r>
          </a:p>
          <a:p>
            <a:pPr marL="342900" indent="-342900" algn="l">
              <a:buFont typeface="Arial" panose="020B0604020202020204" pitchFamily="34" charset="0"/>
              <a:buChar char="•"/>
            </a:pPr>
            <a:endParaRPr lang="en-ZA" dirty="0"/>
          </a:p>
          <a:p>
            <a:pPr marL="342900" indent="-342900" algn="l">
              <a:buFont typeface="Arial" panose="020B0604020202020204" pitchFamily="34" charset="0"/>
              <a:buChar char="•"/>
            </a:pPr>
            <a:r>
              <a:rPr lang="en-ZA" dirty="0"/>
              <a:t>How to write a grant proposal for the NRF</a:t>
            </a:r>
          </a:p>
          <a:p>
            <a:pPr marL="342900" indent="-342900" algn="l">
              <a:buFont typeface="Arial" panose="020B0604020202020204" pitchFamily="34" charset="0"/>
              <a:buChar char="•"/>
            </a:pPr>
            <a:endParaRPr lang="en-ZA" dirty="0"/>
          </a:p>
          <a:p>
            <a:pPr marL="342900" indent="-342900" algn="l">
              <a:buFont typeface="Arial" panose="020B0604020202020204" pitchFamily="34" charset="0"/>
              <a:buChar char="•"/>
            </a:pPr>
            <a:r>
              <a:rPr lang="en-ZA" dirty="0"/>
              <a:t>How to write a good scientific publication</a:t>
            </a:r>
          </a:p>
          <a:p>
            <a:pPr marL="342900" indent="-342900" algn="l">
              <a:buFont typeface="Arial" panose="020B0604020202020204" pitchFamily="34" charset="0"/>
              <a:buChar char="•"/>
            </a:pPr>
            <a:endParaRPr lang="en-ZA" dirty="0"/>
          </a:p>
          <a:p>
            <a:pPr marL="342900" indent="-342900" algn="l">
              <a:buFont typeface="Arial" panose="020B0604020202020204" pitchFamily="34" charset="0"/>
              <a:buChar char="•"/>
            </a:pPr>
            <a:r>
              <a:rPr lang="en-ZA" dirty="0"/>
              <a:t>How to write a popular article (social media)</a:t>
            </a:r>
          </a:p>
          <a:p>
            <a:pPr marL="342900" indent="-342900" algn="l">
              <a:buFont typeface="Arial" panose="020B0604020202020204" pitchFamily="34" charset="0"/>
              <a:buChar char="•"/>
            </a:pPr>
            <a:endParaRPr lang="en-ZA" dirty="0"/>
          </a:p>
          <a:p>
            <a:pPr marL="342900" indent="-342900" algn="l">
              <a:buFont typeface="Arial" panose="020B0604020202020204" pitchFamily="34" charset="0"/>
              <a:buChar char="•"/>
            </a:pPr>
            <a:r>
              <a:rPr lang="en-ZA" dirty="0"/>
              <a:t>How to write an application for a job</a:t>
            </a:r>
          </a:p>
          <a:p>
            <a:pPr algn="l"/>
            <a:endParaRPr lang="en-ZA" dirty="0"/>
          </a:p>
        </p:txBody>
      </p:sp>
    </p:spTree>
    <p:extLst>
      <p:ext uri="{BB962C8B-B14F-4D97-AF65-F5344CB8AC3E}">
        <p14:creationId xmlns:p14="http://schemas.microsoft.com/office/powerpoint/2010/main" val="264852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1ABC-E277-CE6C-6137-293965EC2D4B}"/>
              </a:ext>
            </a:extLst>
          </p:cNvPr>
          <p:cNvSpPr>
            <a:spLocks noGrp="1"/>
          </p:cNvSpPr>
          <p:nvPr>
            <p:ph type="title"/>
          </p:nvPr>
        </p:nvSpPr>
        <p:spPr>
          <a:xfrm>
            <a:off x="3" y="218531"/>
            <a:ext cx="9143999" cy="1323440"/>
          </a:xfrm>
          <a:solidFill>
            <a:schemeClr val="bg1">
              <a:alpha val="64000"/>
            </a:schemeClr>
          </a:solidFill>
        </p:spPr>
        <p:txBody>
          <a:bodyPr/>
          <a:lstStyle/>
          <a:p>
            <a:r>
              <a:rPr lang="en-ZA" sz="2800" dirty="0">
                <a:solidFill>
                  <a:schemeClr val="accent6">
                    <a:lumMod val="50000"/>
                  </a:schemeClr>
                </a:solidFill>
                <a:effectLst>
                  <a:outerShdw blurRad="38100" dist="38100" dir="2700000" algn="tl">
                    <a:srgbClr val="000000">
                      <a:alpha val="43137"/>
                    </a:srgbClr>
                  </a:outerShdw>
                </a:effectLst>
              </a:rPr>
              <a:t>What do you need?</a:t>
            </a:r>
          </a:p>
        </p:txBody>
      </p:sp>
      <p:sp>
        <p:nvSpPr>
          <p:cNvPr id="4" name="Text Placeholder 3">
            <a:extLst>
              <a:ext uri="{FF2B5EF4-FFF2-40B4-BE49-F238E27FC236}">
                <a16:creationId xmlns:a16="http://schemas.microsoft.com/office/drawing/2014/main" id="{619325C7-26E2-2A22-731B-F6297B6A2352}"/>
              </a:ext>
            </a:extLst>
          </p:cNvPr>
          <p:cNvSpPr>
            <a:spLocks noGrp="1"/>
          </p:cNvSpPr>
          <p:nvPr>
            <p:ph type="body" sz="quarter" idx="10"/>
          </p:nvPr>
        </p:nvSpPr>
        <p:spPr>
          <a:xfrm>
            <a:off x="18108" y="2027980"/>
            <a:ext cx="9125892" cy="4481462"/>
          </a:xfrm>
        </p:spPr>
        <p:txBody>
          <a:bodyPr/>
          <a:lstStyle/>
          <a:p>
            <a:pPr algn="l"/>
            <a:r>
              <a:rPr lang="en-ZA" dirty="0"/>
              <a:t>Help:</a:t>
            </a:r>
          </a:p>
          <a:p>
            <a:pPr algn="l"/>
            <a:endParaRPr lang="en-ZA" dirty="0"/>
          </a:p>
          <a:p>
            <a:pPr marL="342900" indent="-342900" algn="l">
              <a:buFont typeface="Arial" panose="020B0604020202020204" pitchFamily="34" charset="0"/>
              <a:buChar char="•"/>
            </a:pPr>
            <a:r>
              <a:rPr lang="en-ZA" dirty="0"/>
              <a:t>How to pick a project you will like</a:t>
            </a:r>
          </a:p>
          <a:p>
            <a:pPr marL="342900" indent="-342900" algn="l">
              <a:buFont typeface="Arial" panose="020B0604020202020204" pitchFamily="34" charset="0"/>
              <a:buChar char="•"/>
            </a:pPr>
            <a:endParaRPr lang="en-ZA" dirty="0"/>
          </a:p>
          <a:p>
            <a:pPr marL="342900" indent="-342900" algn="l">
              <a:buFont typeface="Arial" panose="020B0604020202020204" pitchFamily="34" charset="0"/>
              <a:buChar char="•"/>
            </a:pPr>
            <a:r>
              <a:rPr lang="en-ZA" dirty="0"/>
              <a:t>How to pick a good supervisor</a:t>
            </a:r>
          </a:p>
          <a:p>
            <a:pPr marL="342900" indent="-342900" algn="l">
              <a:buFont typeface="Arial" panose="020B0604020202020204" pitchFamily="34" charset="0"/>
              <a:buChar char="•"/>
            </a:pPr>
            <a:endParaRPr lang="en-ZA" dirty="0"/>
          </a:p>
          <a:p>
            <a:pPr marL="342900" indent="-342900" algn="l">
              <a:buFont typeface="Arial" panose="020B0604020202020204" pitchFamily="34" charset="0"/>
              <a:buChar char="•"/>
            </a:pPr>
            <a:r>
              <a:rPr lang="en-ZA" dirty="0"/>
              <a:t>How to communicate with your supervisor</a:t>
            </a:r>
          </a:p>
          <a:p>
            <a:pPr marL="342900" indent="-342900" algn="l">
              <a:buFont typeface="Arial" panose="020B0604020202020204" pitchFamily="34" charset="0"/>
              <a:buChar char="•"/>
            </a:pPr>
            <a:endParaRPr lang="en-ZA" dirty="0"/>
          </a:p>
          <a:p>
            <a:pPr marL="342900" indent="-342900" algn="l">
              <a:buFont typeface="Arial" panose="020B0604020202020204" pitchFamily="34" charset="0"/>
              <a:buChar char="•"/>
            </a:pPr>
            <a:r>
              <a:rPr lang="en-ZA" dirty="0"/>
              <a:t>How to find help when your supervisor is disinterested</a:t>
            </a:r>
          </a:p>
          <a:p>
            <a:pPr marL="342900" indent="-342900" algn="l">
              <a:buFont typeface="Arial" panose="020B0604020202020204" pitchFamily="34" charset="0"/>
              <a:buChar char="•"/>
            </a:pPr>
            <a:endParaRPr lang="en-ZA" dirty="0"/>
          </a:p>
          <a:p>
            <a:pPr marL="342900" indent="-342900" algn="l">
              <a:buFont typeface="Arial" panose="020B0604020202020204" pitchFamily="34" charset="0"/>
              <a:buChar char="•"/>
            </a:pPr>
            <a:r>
              <a:rPr lang="en-ZA" dirty="0"/>
              <a:t>How to write a thesis</a:t>
            </a:r>
          </a:p>
          <a:p>
            <a:pPr marL="342900" indent="-342900" algn="l">
              <a:buFont typeface="Arial" panose="020B0604020202020204" pitchFamily="34" charset="0"/>
              <a:buChar char="•"/>
            </a:pPr>
            <a:endParaRPr lang="en-ZA" dirty="0"/>
          </a:p>
          <a:p>
            <a:pPr marL="342900" indent="-342900" algn="l">
              <a:buFont typeface="Arial" panose="020B0604020202020204" pitchFamily="34" charset="0"/>
              <a:buChar char="•"/>
            </a:pPr>
            <a:r>
              <a:rPr lang="en-ZA" dirty="0"/>
              <a:t>Where to look for other sources of funding</a:t>
            </a:r>
          </a:p>
          <a:p>
            <a:pPr algn="l"/>
            <a:endParaRPr lang="en-ZA" dirty="0"/>
          </a:p>
        </p:txBody>
      </p:sp>
    </p:spTree>
    <p:extLst>
      <p:ext uri="{BB962C8B-B14F-4D97-AF65-F5344CB8AC3E}">
        <p14:creationId xmlns:p14="http://schemas.microsoft.com/office/powerpoint/2010/main" val="3701150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818A05-141E-BA4A-3602-313DF4FE50B6}"/>
              </a:ext>
            </a:extLst>
          </p:cNvPr>
          <p:cNvSpPr>
            <a:spLocks noGrp="1"/>
          </p:cNvSpPr>
          <p:nvPr>
            <p:ph sz="quarter" idx="25"/>
          </p:nvPr>
        </p:nvSpPr>
        <p:spPr>
          <a:xfrm>
            <a:off x="637013" y="985108"/>
            <a:ext cx="7869975" cy="5769657"/>
          </a:xfrm>
        </p:spPr>
        <p:txBody>
          <a:bodyPr/>
          <a:lstStyle/>
          <a:p>
            <a:pPr marL="285750" indent="-285750">
              <a:buFont typeface="Arial" panose="020B0604020202020204" pitchFamily="34" charset="0"/>
              <a:buChar char="•"/>
            </a:pPr>
            <a:r>
              <a:rPr lang="en-ZA" sz="1800" dirty="0">
                <a:solidFill>
                  <a:schemeClr val="tx1"/>
                </a:solidFill>
              </a:rPr>
              <a:t>You can write as clearly as you like, but an essay or block of text hits an audience like a bus (Botha, 2023). Writing complete sentences takes up too much space, when you can generally get by with writing points that will still be understood.</a:t>
            </a:r>
          </a:p>
          <a:p>
            <a:pPr marL="285750" indent="-285750">
              <a:buFont typeface="Arial" panose="020B0604020202020204" pitchFamily="34" charset="0"/>
              <a:buChar char="•"/>
            </a:pPr>
            <a:r>
              <a:rPr lang="en-ZA" sz="1800" dirty="0">
                <a:solidFill>
                  <a:schemeClr val="tx1"/>
                </a:solidFill>
              </a:rPr>
              <a:t>If the essay includes full sentences, a full on block of text and no visual aids, you are going to lose the audience. When you flip to this slide you will hear some people actually gasp. </a:t>
            </a:r>
          </a:p>
          <a:p>
            <a:pPr marL="285750" indent="-285750">
              <a:buFont typeface="Arial" panose="020B0604020202020204" pitchFamily="34" charset="0"/>
              <a:buChar char="•"/>
            </a:pPr>
            <a:r>
              <a:rPr lang="en-ZA" sz="1800" dirty="0">
                <a:solidFill>
                  <a:schemeClr val="tx1"/>
                </a:solidFill>
              </a:rPr>
              <a:t>Is the volume of text more important to read or is it more important to listen to what you are saying – or shock horror, what if both are important?! This will actually stress certain individuals out, particularly students who may actually be trying to learn something from your talk and will be taking notes.</a:t>
            </a:r>
          </a:p>
          <a:p>
            <a:pPr marL="285750" indent="-285750">
              <a:buFont typeface="Arial" panose="020B0604020202020204" pitchFamily="34" charset="0"/>
              <a:buChar char="•"/>
            </a:pPr>
            <a:r>
              <a:rPr lang="en-ZA" sz="1800" dirty="0">
                <a:solidFill>
                  <a:schemeClr val="tx1"/>
                </a:solidFill>
              </a:rPr>
              <a:t>I’ve had this experience at conferences – before there were cameras on cell phones – yes there was such a time - so yes….total nightmare. You write down half the text and then the speaker generally changes the slide half way through this essay anyway and does not get through it all.</a:t>
            </a:r>
          </a:p>
          <a:p>
            <a:pPr marL="285750" indent="-285750">
              <a:buFont typeface="Arial" panose="020B0604020202020204" pitchFamily="34" charset="0"/>
              <a:buChar char="•"/>
            </a:pPr>
            <a:r>
              <a:rPr lang="en-ZA" sz="1800" dirty="0">
                <a:solidFill>
                  <a:schemeClr val="tx1"/>
                </a:solidFill>
              </a:rPr>
              <a:t>Unless the speaker reads this essay word for word, then you have a chance if you are a really quick writer. These days you can take a picture, but at large international conferences, if you are sitting at the back…..forget…….</a:t>
            </a:r>
          </a:p>
          <a:p>
            <a:endParaRPr lang="en-ZA" sz="1800" dirty="0">
              <a:solidFill>
                <a:schemeClr val="tx1"/>
              </a:solidFill>
            </a:endParaRPr>
          </a:p>
        </p:txBody>
      </p:sp>
      <p:sp>
        <p:nvSpPr>
          <p:cNvPr id="3" name="Title 2">
            <a:extLst>
              <a:ext uri="{FF2B5EF4-FFF2-40B4-BE49-F238E27FC236}">
                <a16:creationId xmlns:a16="http://schemas.microsoft.com/office/drawing/2014/main" id="{F7540C2E-495A-4150-22D2-AA6DE76D2306}"/>
              </a:ext>
            </a:extLst>
          </p:cNvPr>
          <p:cNvSpPr>
            <a:spLocks noGrp="1"/>
          </p:cNvSpPr>
          <p:nvPr>
            <p:ph type="title"/>
          </p:nvPr>
        </p:nvSpPr>
        <p:spPr>
          <a:xfrm>
            <a:off x="637013" y="137652"/>
            <a:ext cx="7886700" cy="825456"/>
          </a:xfrm>
        </p:spPr>
        <p:txBody>
          <a:bodyPr/>
          <a:lstStyle/>
          <a:p>
            <a:r>
              <a:rPr lang="en-ZA" dirty="0"/>
              <a:t>An Essay by Jennifer Botha</a:t>
            </a:r>
          </a:p>
        </p:txBody>
      </p:sp>
    </p:spTree>
    <p:extLst>
      <p:ext uri="{BB962C8B-B14F-4D97-AF65-F5344CB8AC3E}">
        <p14:creationId xmlns:p14="http://schemas.microsoft.com/office/powerpoint/2010/main" val="17394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1CE76A-8255-CCDE-9E27-EDF3F5B73F48}"/>
              </a:ext>
            </a:extLst>
          </p:cNvPr>
          <p:cNvSpPr>
            <a:spLocks noGrp="1"/>
          </p:cNvSpPr>
          <p:nvPr>
            <p:ph type="body" sz="quarter" idx="30"/>
          </p:nvPr>
        </p:nvSpPr>
        <p:spPr>
          <a:xfrm>
            <a:off x="1371556" y="1356452"/>
            <a:ext cx="2965196" cy="509671"/>
          </a:xfrm>
        </p:spPr>
        <p:txBody>
          <a:bodyPr/>
          <a:lstStyle/>
          <a:p>
            <a:r>
              <a:rPr lang="en-US" dirty="0"/>
              <a:t>Text too small</a:t>
            </a:r>
          </a:p>
        </p:txBody>
      </p:sp>
      <p:sp>
        <p:nvSpPr>
          <p:cNvPr id="4" name="Text Placeholder 3">
            <a:extLst>
              <a:ext uri="{FF2B5EF4-FFF2-40B4-BE49-F238E27FC236}">
                <a16:creationId xmlns:a16="http://schemas.microsoft.com/office/drawing/2014/main" id="{BDF837F0-12C8-AED0-CCBA-DEE5E6CB61AC}"/>
              </a:ext>
            </a:extLst>
          </p:cNvPr>
          <p:cNvSpPr>
            <a:spLocks noGrp="1"/>
          </p:cNvSpPr>
          <p:nvPr>
            <p:ph type="body" sz="quarter" idx="32"/>
          </p:nvPr>
        </p:nvSpPr>
        <p:spPr>
          <a:xfrm>
            <a:off x="5224671" y="1342800"/>
            <a:ext cx="3711099" cy="523316"/>
          </a:xfrm>
        </p:spPr>
        <p:txBody>
          <a:bodyPr/>
          <a:lstStyle/>
          <a:p>
            <a:r>
              <a:rPr lang="en-US" sz="2800" dirty="0"/>
              <a:t>Large text</a:t>
            </a:r>
          </a:p>
        </p:txBody>
      </p:sp>
      <p:sp>
        <p:nvSpPr>
          <p:cNvPr id="5" name="Text Placeholder 4">
            <a:extLst>
              <a:ext uri="{FF2B5EF4-FFF2-40B4-BE49-F238E27FC236}">
                <a16:creationId xmlns:a16="http://schemas.microsoft.com/office/drawing/2014/main" id="{8D99B8E1-044C-B1DF-0949-80D67925F556}"/>
              </a:ext>
            </a:extLst>
          </p:cNvPr>
          <p:cNvSpPr>
            <a:spLocks noGrp="1"/>
          </p:cNvSpPr>
          <p:nvPr>
            <p:ph sz="quarter" idx="35"/>
          </p:nvPr>
        </p:nvSpPr>
        <p:spPr>
          <a:xfrm>
            <a:off x="497941" y="2090040"/>
            <a:ext cx="3834747" cy="4238332"/>
          </a:xfrm>
        </p:spPr>
        <p:txBody>
          <a:bodyPr/>
          <a:lstStyle/>
          <a:p>
            <a:r>
              <a:rPr lang="en-US" dirty="0"/>
              <a:t>Too much text that just repeats what you are saying makes it impossible for the audience to take in what you are saying and what they are trying to read</a:t>
            </a:r>
          </a:p>
          <a:p>
            <a:r>
              <a:rPr lang="en-US" dirty="0"/>
              <a:t>Do not avoid eye contact, speak loudly and clearly, don’t speak too fast, take short pauses to remind yourself to slow down</a:t>
            </a:r>
          </a:p>
          <a:p>
            <a:r>
              <a:rPr lang="en-US" dirty="0"/>
              <a:t>Use </a:t>
            </a:r>
            <a:r>
              <a:rPr lang="en-US" dirty="0" err="1"/>
              <a:t>colour</a:t>
            </a:r>
            <a:r>
              <a:rPr lang="en-US" dirty="0"/>
              <a:t>, but not too much where the slide will become too busy, particularly in graphs. Be careful of using images as a background, it makes the text difficult to see, fine for the title slide</a:t>
            </a:r>
          </a:p>
          <a:p>
            <a:r>
              <a:rPr lang="en-US" dirty="0"/>
              <a:t>Try stick to images and graphs as much as possible – to </a:t>
            </a:r>
            <a:r>
              <a:rPr lang="en-US" i="1" dirty="0"/>
              <a:t>illustrate</a:t>
            </a:r>
            <a:r>
              <a:rPr lang="en-US" dirty="0"/>
              <a:t> your data</a:t>
            </a:r>
          </a:p>
          <a:p>
            <a:endParaRPr lang="en-US" dirty="0"/>
          </a:p>
          <a:p>
            <a:endParaRPr lang="en-US" dirty="0"/>
          </a:p>
        </p:txBody>
      </p:sp>
      <p:sp>
        <p:nvSpPr>
          <p:cNvPr id="6" name="Text Placeholder 5">
            <a:extLst>
              <a:ext uri="{FF2B5EF4-FFF2-40B4-BE49-F238E27FC236}">
                <a16:creationId xmlns:a16="http://schemas.microsoft.com/office/drawing/2014/main" id="{65568B5F-6318-65E2-CEDA-18DE9E9733EF}"/>
              </a:ext>
            </a:extLst>
          </p:cNvPr>
          <p:cNvSpPr>
            <a:spLocks noGrp="1"/>
          </p:cNvSpPr>
          <p:nvPr>
            <p:ph sz="quarter" idx="36"/>
          </p:nvPr>
        </p:nvSpPr>
        <p:spPr>
          <a:xfrm>
            <a:off x="5224671" y="2090040"/>
            <a:ext cx="3530030" cy="2307568"/>
          </a:xfrm>
        </p:spPr>
        <p:txBody>
          <a:bodyPr/>
          <a:lstStyle/>
          <a:p>
            <a:r>
              <a:rPr lang="en-US" sz="2000" dirty="0"/>
              <a:t>Bullet points</a:t>
            </a:r>
          </a:p>
          <a:p>
            <a:endParaRPr lang="en-US" sz="2000" dirty="0"/>
          </a:p>
          <a:p>
            <a:r>
              <a:rPr lang="en-US" sz="2000" dirty="0"/>
              <a:t>Talk, loudly, clearly &amp; slowly</a:t>
            </a:r>
          </a:p>
          <a:p>
            <a:endParaRPr lang="en-US" sz="2000" dirty="0"/>
          </a:p>
          <a:p>
            <a:r>
              <a:rPr lang="en-US" sz="2000" dirty="0" err="1"/>
              <a:t>Colour</a:t>
            </a:r>
            <a:r>
              <a:rPr lang="en-US" sz="2000" dirty="0"/>
              <a:t>, not too much</a:t>
            </a:r>
          </a:p>
          <a:p>
            <a:endParaRPr lang="en-US" sz="2000" dirty="0"/>
          </a:p>
          <a:p>
            <a:endParaRPr lang="en-US" dirty="0"/>
          </a:p>
        </p:txBody>
      </p:sp>
      <p:sp>
        <p:nvSpPr>
          <p:cNvPr id="11" name="Multiplication Sign 10">
            <a:extLst>
              <a:ext uri="{FF2B5EF4-FFF2-40B4-BE49-F238E27FC236}">
                <a16:creationId xmlns:a16="http://schemas.microsoft.com/office/drawing/2014/main" id="{D5C336A8-CDCB-0AB3-0154-382EC7301218}"/>
              </a:ext>
            </a:extLst>
          </p:cNvPr>
          <p:cNvSpPr/>
          <p:nvPr/>
        </p:nvSpPr>
        <p:spPr>
          <a:xfrm>
            <a:off x="1828802" y="235390"/>
            <a:ext cx="1009462" cy="995446"/>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6" name="Straight Connector 15">
            <a:extLst>
              <a:ext uri="{FF2B5EF4-FFF2-40B4-BE49-F238E27FC236}">
                <a16:creationId xmlns:a16="http://schemas.microsoft.com/office/drawing/2014/main" id="{E5FD8A61-363D-5D6A-63A3-14A10651DCEC}"/>
              </a:ext>
            </a:extLst>
          </p:cNvPr>
          <p:cNvCxnSpPr>
            <a:cxnSpLocks/>
          </p:cNvCxnSpPr>
          <p:nvPr/>
        </p:nvCxnSpPr>
        <p:spPr>
          <a:xfrm>
            <a:off x="6482278" y="756744"/>
            <a:ext cx="362139" cy="334978"/>
          </a:xfrm>
          <a:prstGeom prst="line">
            <a:avLst/>
          </a:prstGeom>
          <a:ln w="1333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FFBDCA-8C61-11CC-D1EB-FAE400355461}"/>
              </a:ext>
            </a:extLst>
          </p:cNvPr>
          <p:cNvCxnSpPr>
            <a:cxnSpLocks/>
          </p:cNvCxnSpPr>
          <p:nvPr/>
        </p:nvCxnSpPr>
        <p:spPr>
          <a:xfrm flipV="1">
            <a:off x="6762937" y="430815"/>
            <a:ext cx="552261" cy="660903"/>
          </a:xfrm>
          <a:prstGeom prst="line">
            <a:avLst/>
          </a:prstGeom>
          <a:ln w="133350"/>
        </p:spPr>
        <p:style>
          <a:lnRef idx="1">
            <a:schemeClr val="accent1"/>
          </a:lnRef>
          <a:fillRef idx="0">
            <a:schemeClr val="accent1"/>
          </a:fillRef>
          <a:effectRef idx="0">
            <a:schemeClr val="accent1"/>
          </a:effectRef>
          <a:fontRef idx="minor">
            <a:schemeClr val="tx1"/>
          </a:fontRef>
        </p:style>
      </p:cxnSp>
      <p:pic>
        <p:nvPicPr>
          <p:cNvPr id="32" name="Picture 31" descr="A dinosaur standing on an island with a pink circle around its neck&#10;&#10;Description automatically generated">
            <a:extLst>
              <a:ext uri="{FF2B5EF4-FFF2-40B4-BE49-F238E27FC236}">
                <a16:creationId xmlns:a16="http://schemas.microsoft.com/office/drawing/2014/main" id="{9522CC3E-A5C1-C557-ABF4-A5EB95D5E25C}"/>
              </a:ext>
            </a:extLst>
          </p:cNvPr>
          <p:cNvPicPr>
            <a:picLocks noChangeAspect="1"/>
          </p:cNvPicPr>
          <p:nvPr/>
        </p:nvPicPr>
        <p:blipFill>
          <a:blip r:embed="rId2"/>
          <a:stretch>
            <a:fillRect/>
          </a:stretch>
        </p:blipFill>
        <p:spPr>
          <a:xfrm>
            <a:off x="5375897" y="4318988"/>
            <a:ext cx="2378256" cy="2378256"/>
          </a:xfrm>
          <a:prstGeom prst="rect">
            <a:avLst/>
          </a:prstGeom>
        </p:spPr>
      </p:pic>
    </p:spTree>
    <p:extLst>
      <p:ext uri="{BB962C8B-B14F-4D97-AF65-F5344CB8AC3E}">
        <p14:creationId xmlns:p14="http://schemas.microsoft.com/office/powerpoint/2010/main" val="3049025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20172C-AF05-FD62-694E-96DF35E001A5}"/>
              </a:ext>
            </a:extLst>
          </p:cNvPr>
          <p:cNvSpPr>
            <a:spLocks noGrp="1"/>
          </p:cNvSpPr>
          <p:nvPr>
            <p:ph type="body" sz="quarter" idx="10"/>
          </p:nvPr>
        </p:nvSpPr>
        <p:spPr/>
        <p:txBody>
          <a:bodyPr/>
          <a:lstStyle/>
          <a:p>
            <a:r>
              <a:rPr lang="en-ZA" sz="3200" dirty="0"/>
              <a:t>Too much information</a:t>
            </a:r>
          </a:p>
        </p:txBody>
      </p:sp>
      <p:pic>
        <p:nvPicPr>
          <p:cNvPr id="6" name="Picture 5" descr="A diagram of a diagram&#10;&#10;Description automatically generated with medium confidence">
            <a:extLst>
              <a:ext uri="{FF2B5EF4-FFF2-40B4-BE49-F238E27FC236}">
                <a16:creationId xmlns:a16="http://schemas.microsoft.com/office/drawing/2014/main" id="{9A6FD9A1-4817-ED57-F3B9-B4AF35A335B6}"/>
              </a:ext>
            </a:extLst>
          </p:cNvPr>
          <p:cNvPicPr>
            <a:picLocks noChangeAspect="1"/>
          </p:cNvPicPr>
          <p:nvPr/>
        </p:nvPicPr>
        <p:blipFill>
          <a:blip r:embed="rId2"/>
          <a:stretch>
            <a:fillRect/>
          </a:stretch>
        </p:blipFill>
        <p:spPr>
          <a:xfrm>
            <a:off x="104158" y="348679"/>
            <a:ext cx="8935685" cy="4958530"/>
          </a:xfrm>
          <a:prstGeom prst="rect">
            <a:avLst/>
          </a:prstGeom>
        </p:spPr>
      </p:pic>
    </p:spTree>
    <p:extLst>
      <p:ext uri="{BB962C8B-B14F-4D97-AF65-F5344CB8AC3E}">
        <p14:creationId xmlns:p14="http://schemas.microsoft.com/office/powerpoint/2010/main" val="84366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rgbClr val="FF0000">
                <a:lumMod val="96000"/>
                <a:lumOff val="4000"/>
              </a:srgbClr>
            </a:gs>
            <a:gs pos="38000">
              <a:schemeClr val="accent6">
                <a:lumMod val="60000"/>
                <a:lumOff val="40000"/>
              </a:schemeClr>
            </a:gs>
            <a:gs pos="77000">
              <a:srgbClr val="950BFD"/>
            </a:gs>
            <a:gs pos="99000">
              <a:schemeClr val="tx1"/>
            </a:gs>
          </a:gsLst>
          <a:lin ang="16200000" scaled="1"/>
          <a:tileRect/>
        </a:gra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55F774B-7AE6-D512-4327-E32D72B1C46C}"/>
              </a:ext>
            </a:extLst>
          </p:cNvPr>
          <p:cNvSpPr>
            <a:spLocks noGrp="1" noChangeArrowheads="1"/>
          </p:cNvSpPr>
          <p:nvPr>
            <p:ph type="title"/>
          </p:nvPr>
        </p:nvSpPr>
        <p:spPr>
          <a:xfrm>
            <a:off x="50800" y="259173"/>
            <a:ext cx="5051425" cy="633412"/>
          </a:xfrm>
        </p:spPr>
        <p:txBody>
          <a:bodyPr/>
          <a:lstStyle/>
          <a:p>
            <a:r>
              <a:rPr lang="en-ZA" altLang="en-US" sz="3200" dirty="0">
                <a:solidFill>
                  <a:schemeClr val="bg1"/>
                </a:solidFill>
              </a:rPr>
              <a:t>Identification of Karoo PTB</a:t>
            </a:r>
          </a:p>
        </p:txBody>
      </p:sp>
      <p:sp>
        <p:nvSpPr>
          <p:cNvPr id="7" name="Content Placeholder 1">
            <a:extLst>
              <a:ext uri="{FF2B5EF4-FFF2-40B4-BE49-F238E27FC236}">
                <a16:creationId xmlns:a16="http://schemas.microsoft.com/office/drawing/2014/main" id="{9217B59E-F433-4406-AFD5-617C4B076293}"/>
              </a:ext>
            </a:extLst>
          </p:cNvPr>
          <p:cNvSpPr txBox="1">
            <a:spLocks noChangeArrowheads="1"/>
          </p:cNvSpPr>
          <p:nvPr/>
        </p:nvSpPr>
        <p:spPr>
          <a:xfrm>
            <a:off x="-7425" y="964995"/>
            <a:ext cx="8229600" cy="1570038"/>
          </a:xfrm>
          <a:prstGeom prst="rect">
            <a:avLst/>
          </a:prstGeom>
        </p:spPr>
        <p:txBody>
          <a:bodyPr/>
          <a:lstStyle>
            <a:lvl1pPr marL="0" indent="0" algn="l" defTabSz="685783" rtl="0" eaLnBrk="1" latinLnBrk="0" hangingPunct="1">
              <a:lnSpc>
                <a:spcPct val="90000"/>
              </a:lnSpc>
              <a:spcBef>
                <a:spcPts val="750"/>
              </a:spcBef>
              <a:buFont typeface="Arial" panose="020B0604020202020204" pitchFamily="34" charset="0"/>
              <a:buNone/>
              <a:defRPr sz="2100" kern="1200">
                <a:solidFill>
                  <a:schemeClr val="accent3"/>
                </a:solidFill>
                <a:latin typeface="+mj-lt"/>
                <a:ea typeface="+mn-ea"/>
                <a:cs typeface="Biome" panose="020B0503030204020804" pitchFamily="34" charset="0"/>
              </a:defRPr>
            </a:lvl1pPr>
            <a:lvl2pPr marL="600060" indent="-257168" algn="l" defTabSz="685783" rtl="0" eaLnBrk="1" latinLnBrk="0" hangingPunct="1">
              <a:lnSpc>
                <a:spcPct val="90000"/>
              </a:lnSpc>
              <a:spcBef>
                <a:spcPts val="375"/>
              </a:spcBef>
              <a:buClr>
                <a:schemeClr val="accent6"/>
              </a:buClr>
              <a:buFont typeface="Arial" panose="020B0604020202020204" pitchFamily="34" charset="0"/>
              <a:buChar char="•"/>
              <a:defRPr sz="1800" kern="1200">
                <a:solidFill>
                  <a:schemeClr val="bg1"/>
                </a:solidFill>
                <a:latin typeface="+mn-lt"/>
                <a:ea typeface="+mn-ea"/>
                <a:cs typeface="+mn-cs"/>
              </a:defRPr>
            </a:lvl2pPr>
            <a:lvl3pPr marL="942952" indent="-257168" algn="l" defTabSz="685783" rtl="0" eaLnBrk="1" latinLnBrk="0" hangingPunct="1">
              <a:lnSpc>
                <a:spcPct val="90000"/>
              </a:lnSpc>
              <a:spcBef>
                <a:spcPts val="375"/>
              </a:spcBef>
              <a:buClr>
                <a:schemeClr val="accent6"/>
              </a:buClr>
              <a:buFont typeface="Arial" panose="020B0604020202020204" pitchFamily="34" charset="0"/>
              <a:buChar char="•"/>
              <a:defRPr sz="1500" kern="1200">
                <a:solidFill>
                  <a:schemeClr val="bg1"/>
                </a:solidFill>
                <a:latin typeface="+mn-lt"/>
                <a:ea typeface="+mn-ea"/>
                <a:cs typeface="+mn-cs"/>
              </a:defRPr>
            </a:lvl3pPr>
            <a:lvl4pPr marL="1242982" indent="-214308" algn="l" defTabSz="685783" rtl="0" eaLnBrk="1" latinLnBrk="0" hangingPunct="1">
              <a:lnSpc>
                <a:spcPct val="90000"/>
              </a:lnSpc>
              <a:spcBef>
                <a:spcPts val="375"/>
              </a:spcBef>
              <a:buClr>
                <a:schemeClr val="accent6"/>
              </a:buClr>
              <a:buFont typeface="Arial" panose="020B0604020202020204" pitchFamily="34" charset="0"/>
              <a:buChar char="•"/>
              <a:defRPr sz="1350" kern="1200">
                <a:solidFill>
                  <a:schemeClr val="bg1"/>
                </a:solidFill>
                <a:latin typeface="+mn-lt"/>
                <a:ea typeface="+mn-ea"/>
                <a:cs typeface="+mn-cs"/>
              </a:defRPr>
            </a:lvl4pPr>
            <a:lvl5pPr marL="1585874" indent="-214308" algn="l" defTabSz="685783" rtl="0" eaLnBrk="1" latinLnBrk="0" hangingPunct="1">
              <a:lnSpc>
                <a:spcPct val="90000"/>
              </a:lnSpc>
              <a:spcBef>
                <a:spcPts val="375"/>
              </a:spcBef>
              <a:buClr>
                <a:schemeClr val="accent6"/>
              </a:buClr>
              <a:buFont typeface="Arial" panose="020B0604020202020204" pitchFamily="34" charset="0"/>
              <a:buChar char="•"/>
              <a:defRPr sz="1350" kern="1200">
                <a:solidFill>
                  <a:schemeClr val="bg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ZA" altLang="en-US" sz="1800" dirty="0">
                <a:solidFill>
                  <a:schemeClr val="bg1"/>
                </a:solidFill>
                <a:latin typeface="+mn-lt"/>
              </a:rPr>
              <a:t>LAD of typical Permian fauna </a:t>
            </a:r>
            <a:r>
              <a:rPr lang="en-ZA" altLang="en-US" sz="1800" dirty="0">
                <a:solidFill>
                  <a:srgbClr val="FF0000"/>
                </a:solidFill>
                <a:latin typeface="+mn-lt"/>
              </a:rPr>
              <a:t>+</a:t>
            </a:r>
          </a:p>
          <a:p>
            <a:r>
              <a:rPr lang="en-ZA" altLang="en-US" sz="1800" dirty="0">
                <a:solidFill>
                  <a:schemeClr val="bg1"/>
                </a:solidFill>
                <a:latin typeface="+mn-lt"/>
              </a:rPr>
              <a:t>FAD of typical Triassic fauna </a:t>
            </a:r>
            <a:r>
              <a:rPr lang="en-ZA" altLang="en-US" sz="1800" dirty="0">
                <a:solidFill>
                  <a:srgbClr val="FF0000"/>
                </a:solidFill>
                <a:latin typeface="+mn-lt"/>
              </a:rPr>
              <a:t>+</a:t>
            </a:r>
            <a:endParaRPr lang="en-ZA" altLang="en-US" sz="1800" dirty="0">
              <a:solidFill>
                <a:srgbClr val="00B0F0"/>
              </a:solidFill>
              <a:latin typeface="+mn-lt"/>
            </a:endParaRPr>
          </a:p>
          <a:p>
            <a:r>
              <a:rPr lang="en-ZA" altLang="en-US" sz="1800" dirty="0">
                <a:solidFill>
                  <a:schemeClr val="bg1"/>
                </a:solidFill>
                <a:latin typeface="+mn-lt"/>
              </a:rPr>
              <a:t>Mudstone-siltstone couplets </a:t>
            </a:r>
            <a:r>
              <a:rPr lang="en-ZA" altLang="en-US" sz="1800" dirty="0">
                <a:solidFill>
                  <a:srgbClr val="FF0000"/>
                </a:solidFill>
                <a:latin typeface="+mn-lt"/>
              </a:rPr>
              <a:t>+</a:t>
            </a:r>
          </a:p>
          <a:p>
            <a:r>
              <a:rPr lang="en-ZA" altLang="en-US" sz="1800" dirty="0">
                <a:solidFill>
                  <a:schemeClr val="bg1"/>
                </a:solidFill>
                <a:latin typeface="+mn-lt"/>
              </a:rPr>
              <a:t>Transition from Glossopteris-dominated to </a:t>
            </a:r>
            <a:r>
              <a:rPr lang="en-ZA" altLang="en-US" sz="1800" i="1" dirty="0" err="1">
                <a:solidFill>
                  <a:schemeClr val="bg1"/>
                </a:solidFill>
                <a:latin typeface="+mn-lt"/>
              </a:rPr>
              <a:t>Dicroidium</a:t>
            </a:r>
            <a:r>
              <a:rPr lang="en-ZA" altLang="en-US" sz="1800" dirty="0">
                <a:solidFill>
                  <a:schemeClr val="bg1"/>
                </a:solidFill>
                <a:latin typeface="+mn-lt"/>
              </a:rPr>
              <a:t>-dominated flora </a:t>
            </a:r>
            <a:r>
              <a:rPr lang="en-ZA" altLang="en-US" sz="1800" dirty="0">
                <a:solidFill>
                  <a:srgbClr val="FF0000"/>
                </a:solidFill>
                <a:latin typeface="+mn-lt"/>
              </a:rPr>
              <a:t>+</a:t>
            </a:r>
          </a:p>
          <a:p>
            <a:r>
              <a:rPr lang="en-ZA" altLang="en-US" sz="1800" dirty="0">
                <a:solidFill>
                  <a:schemeClr val="bg1"/>
                </a:solidFill>
                <a:latin typeface="+mn-lt"/>
              </a:rPr>
              <a:t>Negative </a:t>
            </a:r>
            <a:r>
              <a:rPr lang="el-GR" altLang="en-US" sz="1800" dirty="0">
                <a:solidFill>
                  <a:schemeClr val="bg1"/>
                </a:solidFill>
                <a:latin typeface="+mn-lt"/>
              </a:rPr>
              <a:t>δ</a:t>
            </a:r>
            <a:r>
              <a:rPr lang="en-ZA" altLang="en-US" sz="1800" baseline="30000" dirty="0">
                <a:solidFill>
                  <a:schemeClr val="bg1"/>
                </a:solidFill>
                <a:latin typeface="+mn-lt"/>
              </a:rPr>
              <a:t>13</a:t>
            </a:r>
            <a:r>
              <a:rPr lang="en-ZA" altLang="en-US" sz="1800" dirty="0">
                <a:solidFill>
                  <a:schemeClr val="bg1"/>
                </a:solidFill>
                <a:latin typeface="+mn-lt"/>
              </a:rPr>
              <a:t>C excursion at or just below PTB</a:t>
            </a:r>
          </a:p>
        </p:txBody>
      </p:sp>
      <p:pic>
        <p:nvPicPr>
          <p:cNvPr id="8" name="Picture 3">
            <a:extLst>
              <a:ext uri="{FF2B5EF4-FFF2-40B4-BE49-F238E27FC236}">
                <a16:creationId xmlns:a16="http://schemas.microsoft.com/office/drawing/2014/main" id="{730B8736-B06B-1748-9DD9-92AE34C01227}"/>
              </a:ext>
            </a:extLst>
          </p:cNvPr>
          <p:cNvPicPr>
            <a:picLocks noChangeAspect="1"/>
          </p:cNvPicPr>
          <p:nvPr/>
        </p:nvPicPr>
        <p:blipFill>
          <a:blip r:embed="rId2">
            <a:extLst>
              <a:ext uri="{28A0092B-C50C-407E-A947-70E740481C1C}">
                <a14:useLocalDpi xmlns:a14="http://schemas.microsoft.com/office/drawing/2010/main" val="0"/>
              </a:ext>
            </a:extLst>
          </a:blip>
          <a:srcRect t="14294"/>
          <a:stretch>
            <a:fillRect/>
          </a:stretch>
        </p:blipFill>
        <p:spPr bwMode="auto">
          <a:xfrm>
            <a:off x="7404100" y="4525963"/>
            <a:ext cx="1633538"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D578278D-FA02-0F5F-7BA8-2B5448AF18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4100" y="68263"/>
            <a:ext cx="1633538"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BCAF68EF-D0D0-A13D-B8CA-5C8DCCB070F0}"/>
              </a:ext>
            </a:extLst>
          </p:cNvPr>
          <p:cNvPicPr>
            <a:picLocks noChangeAspect="1"/>
          </p:cNvPicPr>
          <p:nvPr/>
        </p:nvPicPr>
        <p:blipFill>
          <a:blip r:embed="rId4">
            <a:extLst>
              <a:ext uri="{28A0092B-C50C-407E-A947-70E740481C1C}">
                <a14:useLocalDpi xmlns:a14="http://schemas.microsoft.com/office/drawing/2010/main" val="0"/>
              </a:ext>
            </a:extLst>
          </a:blip>
          <a:srcRect t="3746"/>
          <a:stretch>
            <a:fillRect/>
          </a:stretch>
        </p:blipFill>
        <p:spPr bwMode="auto">
          <a:xfrm>
            <a:off x="5106988" y="3852863"/>
            <a:ext cx="2182812" cy="1400175"/>
          </a:xfrm>
          <a:prstGeom prst="rect">
            <a:avLst/>
          </a:prstGeom>
          <a:noFill/>
          <a:ln w="28575">
            <a:solidFill>
              <a:schemeClr val="accent6">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5C16B484-0EFA-2EE5-7B88-D79F2F913B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6988" y="5362575"/>
            <a:ext cx="2182812" cy="1400175"/>
          </a:xfrm>
          <a:prstGeom prst="rect">
            <a:avLst/>
          </a:prstGeom>
          <a:noFill/>
          <a:ln w="28575">
            <a:solidFill>
              <a:schemeClr val="accent6">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7">
            <a:extLst>
              <a:ext uri="{FF2B5EF4-FFF2-40B4-BE49-F238E27FC236}">
                <a16:creationId xmlns:a16="http://schemas.microsoft.com/office/drawing/2014/main" id="{F6E87581-089C-657E-4EEE-41C4F8FA18A8}"/>
              </a:ext>
            </a:extLst>
          </p:cNvPr>
          <p:cNvPicPr>
            <a:picLocks noChangeAspect="1"/>
          </p:cNvPicPr>
          <p:nvPr/>
        </p:nvPicPr>
        <p:blipFill>
          <a:blip r:embed="rId6">
            <a:extLst>
              <a:ext uri="{28A0092B-C50C-407E-A947-70E740481C1C}">
                <a14:useLocalDpi xmlns:a14="http://schemas.microsoft.com/office/drawing/2010/main" val="0"/>
              </a:ext>
            </a:extLst>
          </a:blip>
          <a:srcRect b="3990"/>
          <a:stretch>
            <a:fillRect/>
          </a:stretch>
        </p:blipFill>
        <p:spPr bwMode="auto">
          <a:xfrm>
            <a:off x="5106988" y="400050"/>
            <a:ext cx="2189162" cy="1400175"/>
          </a:xfrm>
          <a:prstGeom prst="rect">
            <a:avLst/>
          </a:prstGeom>
          <a:noFill/>
          <a:ln w="28575">
            <a:solidFill>
              <a:schemeClr val="accent6">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9B8D563D-0E47-998D-74B6-D9745502F8D7}"/>
              </a:ext>
            </a:extLst>
          </p:cNvPr>
          <p:cNvPicPr>
            <a:picLocks noChangeAspect="1"/>
          </p:cNvPicPr>
          <p:nvPr/>
        </p:nvPicPr>
        <p:blipFill>
          <a:blip r:embed="rId7">
            <a:extLst>
              <a:ext uri="{28A0092B-C50C-407E-A947-70E740481C1C}">
                <a14:useLocalDpi xmlns:a14="http://schemas.microsoft.com/office/drawing/2010/main" val="0"/>
              </a:ext>
            </a:extLst>
          </a:blip>
          <a:srcRect t="14883"/>
          <a:stretch>
            <a:fillRect/>
          </a:stretch>
        </p:blipFill>
        <p:spPr bwMode="auto">
          <a:xfrm>
            <a:off x="5102225" y="2371725"/>
            <a:ext cx="2187575" cy="1395413"/>
          </a:xfrm>
          <a:prstGeom prst="rect">
            <a:avLst/>
          </a:prstGeom>
          <a:noFill/>
          <a:ln w="28575">
            <a:solidFill>
              <a:schemeClr val="accent6">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4" name="Right Arrow 11">
            <a:extLst>
              <a:ext uri="{FF2B5EF4-FFF2-40B4-BE49-F238E27FC236}">
                <a16:creationId xmlns:a16="http://schemas.microsoft.com/office/drawing/2014/main" id="{B2194D03-9771-7658-D710-14385C8FB6C4}"/>
              </a:ext>
            </a:extLst>
          </p:cNvPr>
          <p:cNvSpPr/>
          <p:nvPr/>
        </p:nvSpPr>
        <p:spPr>
          <a:xfrm flipH="1">
            <a:off x="7132638" y="3175000"/>
            <a:ext cx="541337" cy="339725"/>
          </a:xfrm>
          <a:prstGeom prst="rightArrow">
            <a:avLst/>
          </a:prstGeom>
          <a:solidFill>
            <a:schemeClr val="accent6">
              <a:lumMod val="20000"/>
              <a:lumOff val="80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ZA"/>
          </a:p>
        </p:txBody>
      </p:sp>
      <p:sp>
        <p:nvSpPr>
          <p:cNvPr id="15" name="Right Arrow 12">
            <a:extLst>
              <a:ext uri="{FF2B5EF4-FFF2-40B4-BE49-F238E27FC236}">
                <a16:creationId xmlns:a16="http://schemas.microsoft.com/office/drawing/2014/main" id="{2FA4B5A9-9F31-42C6-98F0-58599E6D8797}"/>
              </a:ext>
            </a:extLst>
          </p:cNvPr>
          <p:cNvSpPr/>
          <p:nvPr/>
        </p:nvSpPr>
        <p:spPr>
          <a:xfrm flipH="1">
            <a:off x="7138988" y="501650"/>
            <a:ext cx="541337" cy="339725"/>
          </a:xfrm>
          <a:prstGeom prst="rightArrow">
            <a:avLst/>
          </a:prstGeom>
          <a:solidFill>
            <a:schemeClr val="accent6">
              <a:lumMod val="20000"/>
              <a:lumOff val="80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ZA"/>
          </a:p>
        </p:txBody>
      </p:sp>
      <p:pic>
        <p:nvPicPr>
          <p:cNvPr id="16" name="Picture 13">
            <a:extLst>
              <a:ext uri="{FF2B5EF4-FFF2-40B4-BE49-F238E27FC236}">
                <a16:creationId xmlns:a16="http://schemas.microsoft.com/office/drawing/2014/main" id="{9441FF6A-A0F2-5B73-1CA8-F616E9B71974}"/>
              </a:ext>
            </a:extLst>
          </p:cNvPr>
          <p:cNvPicPr>
            <a:picLocks noChangeAspect="1"/>
          </p:cNvPicPr>
          <p:nvPr/>
        </p:nvPicPr>
        <p:blipFill>
          <a:blip r:embed="rId8">
            <a:extLst>
              <a:ext uri="{28A0092B-C50C-407E-A947-70E740481C1C}">
                <a14:useLocalDpi xmlns:a14="http://schemas.microsoft.com/office/drawing/2010/main" val="0"/>
              </a:ext>
            </a:extLst>
          </a:blip>
          <a:srcRect t="10847" r="1540"/>
          <a:stretch>
            <a:fillRect/>
          </a:stretch>
        </p:blipFill>
        <p:spPr bwMode="auto">
          <a:xfrm>
            <a:off x="2116138" y="4943475"/>
            <a:ext cx="28162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a:extLst>
              <a:ext uri="{FF2B5EF4-FFF2-40B4-BE49-F238E27FC236}">
                <a16:creationId xmlns:a16="http://schemas.microsoft.com/office/drawing/2014/main" id="{53047EBE-3C2A-4BBE-E3B1-5A6FB2A47298}"/>
              </a:ext>
            </a:extLst>
          </p:cNvPr>
          <p:cNvPicPr>
            <a:picLocks noChangeAspect="1"/>
          </p:cNvPicPr>
          <p:nvPr/>
        </p:nvPicPr>
        <p:blipFill>
          <a:blip r:embed="rId9">
            <a:extLst>
              <a:ext uri="{28A0092B-C50C-407E-A947-70E740481C1C}">
                <a14:useLocalDpi xmlns:a14="http://schemas.microsoft.com/office/drawing/2010/main" val="0"/>
              </a:ext>
            </a:extLst>
          </a:blip>
          <a:srcRect b="17400"/>
          <a:stretch>
            <a:fillRect/>
          </a:stretch>
        </p:blipFill>
        <p:spPr bwMode="auto">
          <a:xfrm>
            <a:off x="2555875" y="2873375"/>
            <a:ext cx="191452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1C25F026-E81C-14A3-D043-E95B834CB2F9}"/>
              </a:ext>
            </a:extLst>
          </p:cNvPr>
          <p:cNvCxnSpPr/>
          <p:nvPr/>
        </p:nvCxnSpPr>
        <p:spPr>
          <a:xfrm>
            <a:off x="33338" y="4621213"/>
            <a:ext cx="8640762"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4F9BE1E-24D8-BD9D-B419-92F2B8E2491E}"/>
              </a:ext>
            </a:extLst>
          </p:cNvPr>
          <p:cNvSpPr txBox="1"/>
          <p:nvPr/>
        </p:nvSpPr>
        <p:spPr>
          <a:xfrm>
            <a:off x="8240097" y="4329215"/>
            <a:ext cx="875561" cy="523220"/>
          </a:xfrm>
          <a:prstGeom prst="rect">
            <a:avLst/>
          </a:prstGeom>
          <a:noFill/>
        </p:spPr>
        <p:txBody>
          <a:bodyPr wrap="none">
            <a:spAutoFit/>
          </a:bodyPr>
          <a:lstStyle/>
          <a:p>
            <a:pPr>
              <a:defRPr/>
            </a:pPr>
            <a:r>
              <a:rPr lang="en-ZA" sz="2800" b="1" dirty="0">
                <a:solidFill>
                  <a:srgbClr val="FF0000"/>
                </a:solidFill>
                <a:effectLst>
                  <a:outerShdw blurRad="38100" dist="38100" dir="2700000" algn="tl">
                    <a:srgbClr val="000000">
                      <a:alpha val="43137"/>
                    </a:srgbClr>
                  </a:outerShdw>
                </a:effectLst>
              </a:rPr>
              <a:t>PTB</a:t>
            </a:r>
          </a:p>
        </p:txBody>
      </p:sp>
      <p:pic>
        <p:nvPicPr>
          <p:cNvPr id="20" name="Picture 18">
            <a:extLst>
              <a:ext uri="{FF2B5EF4-FFF2-40B4-BE49-F238E27FC236}">
                <a16:creationId xmlns:a16="http://schemas.microsoft.com/office/drawing/2014/main" id="{EB3955DB-754B-0F94-A978-4B23B8FBB04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2858010"/>
            <a:ext cx="1601787"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a:extLst>
              <a:ext uri="{FF2B5EF4-FFF2-40B4-BE49-F238E27FC236}">
                <a16:creationId xmlns:a16="http://schemas.microsoft.com/office/drawing/2014/main" id="{7B4624BD-EEA4-340A-E602-D4E55E2D2CA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5288" y="4833736"/>
            <a:ext cx="16017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FAE25A8-2E49-36E4-32EB-50CCBDC8D371}"/>
              </a:ext>
            </a:extLst>
          </p:cNvPr>
          <p:cNvSpPr txBox="1"/>
          <p:nvPr/>
        </p:nvSpPr>
        <p:spPr>
          <a:xfrm>
            <a:off x="7529054" y="5159428"/>
            <a:ext cx="1608133" cy="523220"/>
          </a:xfrm>
          <a:prstGeom prst="rect">
            <a:avLst/>
          </a:prstGeom>
          <a:noFill/>
        </p:spPr>
        <p:txBody>
          <a:bodyPr wrap="none">
            <a:spAutoFit/>
          </a:bodyPr>
          <a:lstStyle/>
          <a:p>
            <a:pPr>
              <a:defRPr/>
            </a:pPr>
            <a:r>
              <a:rPr lang="en-ZA" sz="2800" b="1" dirty="0">
                <a:solidFill>
                  <a:srgbClr val="FF0000"/>
                </a:solidFill>
                <a:effectLst>
                  <a:outerShdw blurRad="38100" dist="38100" dir="2700000" algn="tl">
                    <a:srgbClr val="000000">
                      <a:alpha val="43137"/>
                    </a:srgbClr>
                  </a:outerShdw>
                </a:effectLst>
              </a:rPr>
              <a:t>251.7Ma</a:t>
            </a:r>
          </a:p>
        </p:txBody>
      </p:sp>
      <p:sp>
        <p:nvSpPr>
          <p:cNvPr id="23" name="Right Arrow 10">
            <a:extLst>
              <a:ext uri="{FF2B5EF4-FFF2-40B4-BE49-F238E27FC236}">
                <a16:creationId xmlns:a16="http://schemas.microsoft.com/office/drawing/2014/main" id="{2FA8031B-6330-7600-BB9B-C674AC966D6F}"/>
              </a:ext>
            </a:extLst>
          </p:cNvPr>
          <p:cNvSpPr/>
          <p:nvPr/>
        </p:nvSpPr>
        <p:spPr>
          <a:xfrm flipH="1">
            <a:off x="7126288" y="4471988"/>
            <a:ext cx="541337" cy="339725"/>
          </a:xfrm>
          <a:prstGeom prst="rightArrow">
            <a:avLst/>
          </a:prstGeom>
          <a:solidFill>
            <a:schemeClr val="accent6">
              <a:lumMod val="20000"/>
              <a:lumOff val="80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ZA"/>
          </a:p>
        </p:txBody>
      </p:sp>
      <p:sp>
        <p:nvSpPr>
          <p:cNvPr id="24" name="Freeform 23">
            <a:extLst>
              <a:ext uri="{FF2B5EF4-FFF2-40B4-BE49-F238E27FC236}">
                <a16:creationId xmlns:a16="http://schemas.microsoft.com/office/drawing/2014/main" id="{69FF78F8-AB6E-42DC-32E1-4F6E1D0E3601}"/>
              </a:ext>
            </a:extLst>
          </p:cNvPr>
          <p:cNvSpPr/>
          <p:nvPr/>
        </p:nvSpPr>
        <p:spPr>
          <a:xfrm>
            <a:off x="7612063" y="2476500"/>
            <a:ext cx="1217612" cy="4271963"/>
          </a:xfrm>
          <a:custGeom>
            <a:avLst/>
            <a:gdLst>
              <a:gd name="connsiteX0" fmla="*/ 130908 w 1573055"/>
              <a:gd name="connsiteY0" fmla="*/ 4227278 h 4272943"/>
              <a:gd name="connsiteX1" fmla="*/ 130908 w 1573055"/>
              <a:gd name="connsiteY1" fmla="*/ 4172687 h 4272943"/>
              <a:gd name="connsiteX2" fmla="*/ 76317 w 1573055"/>
              <a:gd name="connsiteY2" fmla="*/ 3340174 h 4272943"/>
              <a:gd name="connsiteX3" fmla="*/ 1304616 w 1573055"/>
              <a:gd name="connsiteY3" fmla="*/ 2152818 h 4272943"/>
              <a:gd name="connsiteX4" fmla="*/ 581284 w 1573055"/>
              <a:gd name="connsiteY4" fmla="*/ 1579612 h 4272943"/>
              <a:gd name="connsiteX5" fmla="*/ 731410 w 1573055"/>
              <a:gd name="connsiteY5" fmla="*/ 1293009 h 4272943"/>
              <a:gd name="connsiteX6" fmla="*/ 1563923 w 1573055"/>
              <a:gd name="connsiteY6" fmla="*/ 678860 h 4272943"/>
              <a:gd name="connsiteX7" fmla="*/ 1154490 w 1573055"/>
              <a:gd name="connsiteY7" fmla="*/ 92006 h 4272943"/>
              <a:gd name="connsiteX8" fmla="*/ 826944 w 1573055"/>
              <a:gd name="connsiteY8" fmla="*/ 10120 h 427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055" h="4272943">
                <a:moveTo>
                  <a:pt x="130908" y="4227278"/>
                </a:moveTo>
                <a:cubicBezTo>
                  <a:pt x="135457" y="4273908"/>
                  <a:pt x="140006" y="4320538"/>
                  <a:pt x="130908" y="4172687"/>
                </a:cubicBezTo>
                <a:cubicBezTo>
                  <a:pt x="121810" y="4024836"/>
                  <a:pt x="-119301" y="3676819"/>
                  <a:pt x="76317" y="3340174"/>
                </a:cubicBezTo>
                <a:cubicBezTo>
                  <a:pt x="271935" y="3003529"/>
                  <a:pt x="1220455" y="2446245"/>
                  <a:pt x="1304616" y="2152818"/>
                </a:cubicBezTo>
                <a:cubicBezTo>
                  <a:pt x="1388777" y="1859391"/>
                  <a:pt x="676818" y="1722913"/>
                  <a:pt x="581284" y="1579612"/>
                </a:cubicBezTo>
                <a:cubicBezTo>
                  <a:pt x="485750" y="1436311"/>
                  <a:pt x="567637" y="1443134"/>
                  <a:pt x="731410" y="1293009"/>
                </a:cubicBezTo>
                <a:cubicBezTo>
                  <a:pt x="895183" y="1142884"/>
                  <a:pt x="1493410" y="879027"/>
                  <a:pt x="1563923" y="678860"/>
                </a:cubicBezTo>
                <a:cubicBezTo>
                  <a:pt x="1634436" y="478693"/>
                  <a:pt x="1277320" y="203463"/>
                  <a:pt x="1154490" y="92006"/>
                </a:cubicBezTo>
                <a:cubicBezTo>
                  <a:pt x="1031660" y="-19451"/>
                  <a:pt x="929302" y="-4666"/>
                  <a:pt x="826944" y="1012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a:p>
        </p:txBody>
      </p:sp>
      <p:sp>
        <p:nvSpPr>
          <p:cNvPr id="25" name="Right Arrow 9">
            <a:extLst>
              <a:ext uri="{FF2B5EF4-FFF2-40B4-BE49-F238E27FC236}">
                <a16:creationId xmlns:a16="http://schemas.microsoft.com/office/drawing/2014/main" id="{D3CB2138-8D28-83BF-964B-949EAC48450C}"/>
              </a:ext>
            </a:extLst>
          </p:cNvPr>
          <p:cNvSpPr/>
          <p:nvPr/>
        </p:nvSpPr>
        <p:spPr>
          <a:xfrm flipH="1">
            <a:off x="7132638" y="6062663"/>
            <a:ext cx="541337" cy="339725"/>
          </a:xfrm>
          <a:prstGeom prst="rightArrow">
            <a:avLst/>
          </a:prstGeom>
          <a:solidFill>
            <a:schemeClr val="accent6">
              <a:lumMod val="20000"/>
              <a:lumOff val="80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ZA"/>
          </a:p>
        </p:txBody>
      </p:sp>
      <p:sp>
        <p:nvSpPr>
          <p:cNvPr id="26" name="TextBox 1">
            <a:extLst>
              <a:ext uri="{FF2B5EF4-FFF2-40B4-BE49-F238E27FC236}">
                <a16:creationId xmlns:a16="http://schemas.microsoft.com/office/drawing/2014/main" id="{3A73B815-E0AD-6FF8-E040-6ECB7155DB45}"/>
              </a:ext>
            </a:extLst>
          </p:cNvPr>
          <p:cNvSpPr txBox="1">
            <a:spLocks noChangeArrowheads="1"/>
          </p:cNvSpPr>
          <p:nvPr/>
        </p:nvSpPr>
        <p:spPr bwMode="auto">
          <a:xfrm>
            <a:off x="8176702" y="3400425"/>
            <a:ext cx="9284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n-US" sz="2800" b="1" dirty="0">
                <a:solidFill>
                  <a:srgbClr val="00B0F0"/>
                </a:solidFill>
              </a:rPr>
              <a:t>δ</a:t>
            </a:r>
            <a:r>
              <a:rPr lang="en-ZA" altLang="en-US" sz="2800" b="1" baseline="30000" dirty="0">
                <a:solidFill>
                  <a:srgbClr val="00B0F0"/>
                </a:solidFill>
              </a:rPr>
              <a:t>13</a:t>
            </a:r>
            <a:r>
              <a:rPr lang="en-ZA" altLang="en-US" sz="2800" b="1" dirty="0">
                <a:solidFill>
                  <a:srgbClr val="00B0F0"/>
                </a:solidFill>
              </a:rPr>
              <a:t>C</a:t>
            </a:r>
          </a:p>
        </p:txBody>
      </p:sp>
    </p:spTree>
    <p:extLst>
      <p:ext uri="{BB962C8B-B14F-4D97-AF65-F5344CB8AC3E}">
        <p14:creationId xmlns:p14="http://schemas.microsoft.com/office/powerpoint/2010/main" val="333139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20172C-AF05-FD62-694E-96DF35E001A5}"/>
              </a:ext>
            </a:extLst>
          </p:cNvPr>
          <p:cNvSpPr>
            <a:spLocks noGrp="1"/>
          </p:cNvSpPr>
          <p:nvPr>
            <p:ph type="body" sz="quarter" idx="10"/>
          </p:nvPr>
        </p:nvSpPr>
        <p:spPr/>
        <p:txBody>
          <a:bodyPr/>
          <a:lstStyle/>
          <a:p>
            <a:r>
              <a:rPr lang="en-ZA" sz="3200" dirty="0"/>
              <a:t>Use colour, Be organised</a:t>
            </a:r>
          </a:p>
        </p:txBody>
      </p:sp>
      <p:pic>
        <p:nvPicPr>
          <p:cNvPr id="20" name="Picture 19" descr="A diagram of a step by step&#10;&#10;Description automatically generated">
            <a:extLst>
              <a:ext uri="{FF2B5EF4-FFF2-40B4-BE49-F238E27FC236}">
                <a16:creationId xmlns:a16="http://schemas.microsoft.com/office/drawing/2014/main" id="{13AA3DED-030C-86FE-F2D0-3C5E6C4A8CA6}"/>
              </a:ext>
            </a:extLst>
          </p:cNvPr>
          <p:cNvPicPr>
            <a:picLocks noChangeAspect="1"/>
          </p:cNvPicPr>
          <p:nvPr/>
        </p:nvPicPr>
        <p:blipFill>
          <a:blip r:embed="rId2"/>
          <a:stretch>
            <a:fillRect/>
          </a:stretch>
        </p:blipFill>
        <p:spPr>
          <a:xfrm>
            <a:off x="113169" y="359426"/>
            <a:ext cx="8917662" cy="5007610"/>
          </a:xfrm>
          <a:prstGeom prst="rect">
            <a:avLst/>
          </a:prstGeom>
        </p:spPr>
      </p:pic>
    </p:spTree>
    <p:extLst>
      <p:ext uri="{BB962C8B-B14F-4D97-AF65-F5344CB8AC3E}">
        <p14:creationId xmlns:p14="http://schemas.microsoft.com/office/powerpoint/2010/main" val="1889492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20172C-AF05-FD62-694E-96DF35E001A5}"/>
              </a:ext>
            </a:extLst>
          </p:cNvPr>
          <p:cNvSpPr>
            <a:spLocks noGrp="1"/>
          </p:cNvSpPr>
          <p:nvPr>
            <p:ph type="body" sz="quarter" idx="10"/>
          </p:nvPr>
        </p:nvSpPr>
        <p:spPr/>
        <p:txBody>
          <a:bodyPr/>
          <a:lstStyle/>
          <a:p>
            <a:r>
              <a:rPr lang="en-ZA" sz="3200" dirty="0"/>
              <a:t>Pictures speak a thousand words</a:t>
            </a:r>
          </a:p>
        </p:txBody>
      </p:sp>
      <p:pic>
        <p:nvPicPr>
          <p:cNvPr id="8" name="Picture 7" descr="A diagram of a pyramid&#10;&#10;Description automatically generated">
            <a:extLst>
              <a:ext uri="{FF2B5EF4-FFF2-40B4-BE49-F238E27FC236}">
                <a16:creationId xmlns:a16="http://schemas.microsoft.com/office/drawing/2014/main" id="{41A6E14D-DF59-7C8A-BA9F-13E30F21121C}"/>
              </a:ext>
            </a:extLst>
          </p:cNvPr>
          <p:cNvPicPr>
            <a:picLocks noChangeAspect="1"/>
          </p:cNvPicPr>
          <p:nvPr/>
        </p:nvPicPr>
        <p:blipFill>
          <a:blip r:embed="rId2"/>
          <a:stretch>
            <a:fillRect/>
          </a:stretch>
        </p:blipFill>
        <p:spPr>
          <a:xfrm>
            <a:off x="964465" y="116483"/>
            <a:ext cx="7215071" cy="5298657"/>
          </a:xfrm>
          <a:prstGeom prst="rect">
            <a:avLst/>
          </a:prstGeom>
        </p:spPr>
      </p:pic>
      <p:sp>
        <p:nvSpPr>
          <p:cNvPr id="2" name="Rectangle 1">
            <a:extLst>
              <a:ext uri="{FF2B5EF4-FFF2-40B4-BE49-F238E27FC236}">
                <a16:creationId xmlns:a16="http://schemas.microsoft.com/office/drawing/2014/main" id="{4808AF6B-0ADD-AE24-0A7F-15DC360854C5}"/>
              </a:ext>
            </a:extLst>
          </p:cNvPr>
          <p:cNvSpPr/>
          <p:nvPr/>
        </p:nvSpPr>
        <p:spPr>
          <a:xfrm>
            <a:off x="964465" y="1548143"/>
            <a:ext cx="3725230" cy="606582"/>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a:extLst>
              <a:ext uri="{FF2B5EF4-FFF2-40B4-BE49-F238E27FC236}">
                <a16:creationId xmlns:a16="http://schemas.microsoft.com/office/drawing/2014/main" id="{72CE52BC-42BC-A10C-514F-5EEEAA3BC8AC}"/>
              </a:ext>
            </a:extLst>
          </p:cNvPr>
          <p:cNvSpPr/>
          <p:nvPr/>
        </p:nvSpPr>
        <p:spPr>
          <a:xfrm>
            <a:off x="964465" y="3141256"/>
            <a:ext cx="4476668" cy="606582"/>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276810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A84388-37A4-7F72-0CCB-2010CFEE2B41}"/>
              </a:ext>
            </a:extLst>
          </p:cNvPr>
          <p:cNvSpPr>
            <a:spLocks noGrp="1"/>
          </p:cNvSpPr>
          <p:nvPr>
            <p:ph type="body" sz="quarter" idx="10"/>
          </p:nvPr>
        </p:nvSpPr>
        <p:spPr/>
        <p:txBody>
          <a:bodyPr/>
          <a:lstStyle/>
          <a:p>
            <a:r>
              <a:rPr lang="en-ZA" sz="4000" dirty="0"/>
              <a:t>ORGANISE</a:t>
            </a:r>
          </a:p>
        </p:txBody>
      </p:sp>
      <p:pic>
        <p:nvPicPr>
          <p:cNvPr id="6" name="Picture 5" descr="A colorful circular objects with lines&#10;&#10;Description automatically generated with medium confidence">
            <a:extLst>
              <a:ext uri="{FF2B5EF4-FFF2-40B4-BE49-F238E27FC236}">
                <a16:creationId xmlns:a16="http://schemas.microsoft.com/office/drawing/2014/main" id="{A4A5225E-B37F-282B-1B2C-D3D37F4AF856}"/>
              </a:ext>
            </a:extLst>
          </p:cNvPr>
          <p:cNvPicPr>
            <a:picLocks noChangeAspect="1"/>
          </p:cNvPicPr>
          <p:nvPr/>
        </p:nvPicPr>
        <p:blipFill>
          <a:blip r:embed="rId2"/>
          <a:stretch>
            <a:fillRect/>
          </a:stretch>
        </p:blipFill>
        <p:spPr>
          <a:xfrm>
            <a:off x="537407" y="79782"/>
            <a:ext cx="8069186" cy="5379457"/>
          </a:xfrm>
          <a:prstGeom prst="rect">
            <a:avLst/>
          </a:prstGeom>
        </p:spPr>
      </p:pic>
      <p:sp>
        <p:nvSpPr>
          <p:cNvPr id="7" name="TextBox 6">
            <a:extLst>
              <a:ext uri="{FF2B5EF4-FFF2-40B4-BE49-F238E27FC236}">
                <a16:creationId xmlns:a16="http://schemas.microsoft.com/office/drawing/2014/main" id="{77E926B8-E153-8F5B-D29E-2A840A22A8D1}"/>
              </a:ext>
            </a:extLst>
          </p:cNvPr>
          <p:cNvSpPr txBox="1"/>
          <p:nvPr/>
        </p:nvSpPr>
        <p:spPr>
          <a:xfrm>
            <a:off x="3845068" y="2706835"/>
            <a:ext cx="1314784" cy="369332"/>
          </a:xfrm>
          <a:prstGeom prst="rect">
            <a:avLst/>
          </a:prstGeom>
          <a:noFill/>
        </p:spPr>
        <p:txBody>
          <a:bodyPr wrap="none" rtlCol="0">
            <a:spAutoFit/>
          </a:bodyPr>
          <a:lstStyle/>
          <a:p>
            <a:pPr algn="ctr"/>
            <a:r>
              <a:rPr lang="en-ZA" dirty="0"/>
              <a:t>MIND MAP</a:t>
            </a:r>
          </a:p>
        </p:txBody>
      </p:sp>
      <p:sp>
        <p:nvSpPr>
          <p:cNvPr id="8" name="TextBox 7">
            <a:extLst>
              <a:ext uri="{FF2B5EF4-FFF2-40B4-BE49-F238E27FC236}">
                <a16:creationId xmlns:a16="http://schemas.microsoft.com/office/drawing/2014/main" id="{35F533A3-565B-3765-5D29-7F06B617703F}"/>
              </a:ext>
            </a:extLst>
          </p:cNvPr>
          <p:cNvSpPr txBox="1"/>
          <p:nvPr/>
        </p:nvSpPr>
        <p:spPr>
          <a:xfrm>
            <a:off x="3794873" y="866469"/>
            <a:ext cx="1400063" cy="369332"/>
          </a:xfrm>
          <a:prstGeom prst="rect">
            <a:avLst/>
          </a:prstGeom>
          <a:noFill/>
        </p:spPr>
        <p:txBody>
          <a:bodyPr wrap="none" rtlCol="0">
            <a:spAutoFit/>
          </a:bodyPr>
          <a:lstStyle/>
          <a:p>
            <a:r>
              <a:rPr lang="en-ZA" dirty="0"/>
              <a:t>Introduction</a:t>
            </a:r>
          </a:p>
        </p:txBody>
      </p:sp>
      <p:sp>
        <p:nvSpPr>
          <p:cNvPr id="10" name="TextBox 9">
            <a:extLst>
              <a:ext uri="{FF2B5EF4-FFF2-40B4-BE49-F238E27FC236}">
                <a16:creationId xmlns:a16="http://schemas.microsoft.com/office/drawing/2014/main" id="{2566F2FD-A23A-9442-775C-C6826ECA7A77}"/>
              </a:ext>
            </a:extLst>
          </p:cNvPr>
          <p:cNvSpPr txBox="1"/>
          <p:nvPr/>
        </p:nvSpPr>
        <p:spPr>
          <a:xfrm>
            <a:off x="6594427" y="2307332"/>
            <a:ext cx="925638" cy="1200329"/>
          </a:xfrm>
          <a:prstGeom prst="rect">
            <a:avLst/>
          </a:prstGeom>
          <a:noFill/>
        </p:spPr>
        <p:txBody>
          <a:bodyPr wrap="none" rtlCol="0">
            <a:spAutoFit/>
          </a:bodyPr>
          <a:lstStyle/>
          <a:p>
            <a:r>
              <a:rPr lang="en-ZA" dirty="0"/>
              <a:t>Results</a:t>
            </a:r>
          </a:p>
          <a:p>
            <a:r>
              <a:rPr lang="en-ZA" dirty="0"/>
              <a:t>1.</a:t>
            </a:r>
          </a:p>
          <a:p>
            <a:r>
              <a:rPr lang="en-ZA" dirty="0"/>
              <a:t>2.</a:t>
            </a:r>
          </a:p>
          <a:p>
            <a:r>
              <a:rPr lang="en-ZA" dirty="0"/>
              <a:t>3.</a:t>
            </a:r>
          </a:p>
        </p:txBody>
      </p:sp>
      <p:sp>
        <p:nvSpPr>
          <p:cNvPr id="11" name="TextBox 10">
            <a:extLst>
              <a:ext uri="{FF2B5EF4-FFF2-40B4-BE49-F238E27FC236}">
                <a16:creationId xmlns:a16="http://schemas.microsoft.com/office/drawing/2014/main" id="{671B5B50-DD70-662B-5A72-FEFF5C50CEC6}"/>
              </a:ext>
            </a:extLst>
          </p:cNvPr>
          <p:cNvSpPr txBox="1"/>
          <p:nvPr/>
        </p:nvSpPr>
        <p:spPr>
          <a:xfrm>
            <a:off x="5468091" y="4114118"/>
            <a:ext cx="1361206" cy="369332"/>
          </a:xfrm>
          <a:prstGeom prst="rect">
            <a:avLst/>
          </a:prstGeom>
          <a:noFill/>
        </p:spPr>
        <p:txBody>
          <a:bodyPr wrap="none" rtlCol="0">
            <a:spAutoFit/>
          </a:bodyPr>
          <a:lstStyle/>
          <a:p>
            <a:r>
              <a:rPr lang="en-ZA" dirty="0"/>
              <a:t>Explanation</a:t>
            </a:r>
          </a:p>
        </p:txBody>
      </p:sp>
      <p:sp>
        <p:nvSpPr>
          <p:cNvPr id="12" name="TextBox 11">
            <a:extLst>
              <a:ext uri="{FF2B5EF4-FFF2-40B4-BE49-F238E27FC236}">
                <a16:creationId xmlns:a16="http://schemas.microsoft.com/office/drawing/2014/main" id="{286F45C6-A129-5205-F431-CA618C50E090}"/>
              </a:ext>
            </a:extLst>
          </p:cNvPr>
          <p:cNvSpPr txBox="1"/>
          <p:nvPr/>
        </p:nvSpPr>
        <p:spPr>
          <a:xfrm>
            <a:off x="3827574" y="4388977"/>
            <a:ext cx="1288301" cy="646331"/>
          </a:xfrm>
          <a:prstGeom prst="rect">
            <a:avLst/>
          </a:prstGeom>
          <a:noFill/>
        </p:spPr>
        <p:txBody>
          <a:bodyPr wrap="none" rtlCol="0">
            <a:spAutoFit/>
          </a:bodyPr>
          <a:lstStyle/>
          <a:p>
            <a:r>
              <a:rPr lang="en-ZA" dirty="0"/>
              <a:t>Discussion</a:t>
            </a:r>
          </a:p>
          <a:p>
            <a:r>
              <a:rPr lang="en-ZA" dirty="0"/>
              <a:t>1. Findings</a:t>
            </a:r>
          </a:p>
        </p:txBody>
      </p:sp>
      <p:sp>
        <p:nvSpPr>
          <p:cNvPr id="13" name="TextBox 12">
            <a:extLst>
              <a:ext uri="{FF2B5EF4-FFF2-40B4-BE49-F238E27FC236}">
                <a16:creationId xmlns:a16="http://schemas.microsoft.com/office/drawing/2014/main" id="{7BC3DD79-5419-E745-CB9C-446ADE9828F6}"/>
              </a:ext>
            </a:extLst>
          </p:cNvPr>
          <p:cNvSpPr txBox="1"/>
          <p:nvPr/>
        </p:nvSpPr>
        <p:spPr>
          <a:xfrm>
            <a:off x="2090561" y="4114118"/>
            <a:ext cx="1543628" cy="369332"/>
          </a:xfrm>
          <a:prstGeom prst="rect">
            <a:avLst/>
          </a:prstGeom>
          <a:noFill/>
        </p:spPr>
        <p:txBody>
          <a:bodyPr wrap="none" rtlCol="0">
            <a:spAutoFit/>
          </a:bodyPr>
          <a:lstStyle/>
          <a:p>
            <a:r>
              <a:rPr lang="en-ZA" dirty="0"/>
              <a:t>Interpretation</a:t>
            </a:r>
          </a:p>
        </p:txBody>
      </p:sp>
      <p:sp>
        <p:nvSpPr>
          <p:cNvPr id="14" name="TextBox 13">
            <a:extLst>
              <a:ext uri="{FF2B5EF4-FFF2-40B4-BE49-F238E27FC236}">
                <a16:creationId xmlns:a16="http://schemas.microsoft.com/office/drawing/2014/main" id="{7656B72D-C392-5CA4-71B2-A2407EB42E22}"/>
              </a:ext>
            </a:extLst>
          </p:cNvPr>
          <p:cNvSpPr txBox="1"/>
          <p:nvPr/>
        </p:nvSpPr>
        <p:spPr>
          <a:xfrm>
            <a:off x="1394673" y="2524435"/>
            <a:ext cx="1191352" cy="646331"/>
          </a:xfrm>
          <a:prstGeom prst="rect">
            <a:avLst/>
          </a:prstGeom>
          <a:noFill/>
        </p:spPr>
        <p:txBody>
          <a:bodyPr wrap="none" rtlCol="0">
            <a:spAutoFit/>
          </a:bodyPr>
          <a:lstStyle/>
          <a:p>
            <a:pPr algn="ctr"/>
            <a:r>
              <a:rPr lang="en-ZA" dirty="0"/>
              <a:t>Broader </a:t>
            </a:r>
          </a:p>
          <a:p>
            <a:pPr algn="ctr"/>
            <a:r>
              <a:rPr lang="en-ZA" dirty="0"/>
              <a:t>meaning?</a:t>
            </a:r>
          </a:p>
        </p:txBody>
      </p:sp>
      <p:sp>
        <p:nvSpPr>
          <p:cNvPr id="15" name="TextBox 14">
            <a:extLst>
              <a:ext uri="{FF2B5EF4-FFF2-40B4-BE49-F238E27FC236}">
                <a16:creationId xmlns:a16="http://schemas.microsoft.com/office/drawing/2014/main" id="{29F7A8D4-E3DB-4E64-9960-3C419B2D33EB}"/>
              </a:ext>
            </a:extLst>
          </p:cNvPr>
          <p:cNvSpPr txBox="1"/>
          <p:nvPr/>
        </p:nvSpPr>
        <p:spPr>
          <a:xfrm>
            <a:off x="2090561" y="1254749"/>
            <a:ext cx="1559273" cy="369332"/>
          </a:xfrm>
          <a:prstGeom prst="rect">
            <a:avLst/>
          </a:prstGeom>
          <a:noFill/>
        </p:spPr>
        <p:txBody>
          <a:bodyPr wrap="none" rtlCol="0">
            <a:spAutoFit/>
          </a:bodyPr>
          <a:lstStyle/>
          <a:p>
            <a:pPr algn="ctr"/>
            <a:r>
              <a:rPr lang="en-ZA" dirty="0"/>
              <a:t>Acknowledge</a:t>
            </a:r>
          </a:p>
        </p:txBody>
      </p:sp>
      <p:sp>
        <p:nvSpPr>
          <p:cNvPr id="16" name="TextBox 15">
            <a:extLst>
              <a:ext uri="{FF2B5EF4-FFF2-40B4-BE49-F238E27FC236}">
                <a16:creationId xmlns:a16="http://schemas.microsoft.com/office/drawing/2014/main" id="{59B5E0F5-B3CC-C6B6-C27A-DB291873C02B}"/>
              </a:ext>
            </a:extLst>
          </p:cNvPr>
          <p:cNvSpPr txBox="1"/>
          <p:nvPr/>
        </p:nvSpPr>
        <p:spPr>
          <a:xfrm>
            <a:off x="5665394" y="866469"/>
            <a:ext cx="1068882" cy="1200329"/>
          </a:xfrm>
          <a:prstGeom prst="rect">
            <a:avLst/>
          </a:prstGeom>
          <a:noFill/>
        </p:spPr>
        <p:txBody>
          <a:bodyPr wrap="none" rtlCol="0">
            <a:spAutoFit/>
          </a:bodyPr>
          <a:lstStyle/>
          <a:p>
            <a:r>
              <a:rPr lang="en-ZA" dirty="0"/>
              <a:t>Methods</a:t>
            </a:r>
          </a:p>
          <a:p>
            <a:r>
              <a:rPr lang="en-ZA" dirty="0"/>
              <a:t>1.</a:t>
            </a:r>
          </a:p>
          <a:p>
            <a:r>
              <a:rPr lang="en-ZA" dirty="0"/>
              <a:t>2.</a:t>
            </a:r>
          </a:p>
          <a:p>
            <a:r>
              <a:rPr lang="en-ZA" dirty="0"/>
              <a:t>3.</a:t>
            </a:r>
          </a:p>
        </p:txBody>
      </p:sp>
    </p:spTree>
    <p:extLst>
      <p:ext uri="{BB962C8B-B14F-4D97-AF65-F5344CB8AC3E}">
        <p14:creationId xmlns:p14="http://schemas.microsoft.com/office/powerpoint/2010/main" val="2905161208"/>
      </p:ext>
    </p:extLst>
  </p:cSld>
  <p:clrMapOvr>
    <a:masterClrMapping/>
  </p:clrMapOvr>
</p:sld>
</file>

<file path=ppt/theme/theme1.xml><?xml version="1.0" encoding="utf-8"?>
<a:theme xmlns:a="http://schemas.openxmlformats.org/drawingml/2006/main" name="Scientific Findings">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 Findings" id="{8580A54C-C748-44AC-B5F6-C51C771BF51A}" vid="{DDF635B4-6A99-4963-AE7E-D261B230E8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Scientific Findings</Template>
  <TotalTime>0</TotalTime>
  <Words>1092</Words>
  <Application>Microsoft Office PowerPoint</Application>
  <PresentationFormat>On-screen Show (4:3)</PresentationFormat>
  <Paragraphs>157</Paragraphs>
  <Slides>23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Nova</vt:lpstr>
      <vt:lpstr>Biome</vt:lpstr>
      <vt:lpstr>Biome Light</vt:lpstr>
      <vt:lpstr>Calibri</vt:lpstr>
      <vt:lpstr>Montserrat Medium</vt:lpstr>
      <vt:lpstr>Segoe UI</vt:lpstr>
      <vt:lpstr>Scientific Findings</vt:lpstr>
      <vt:lpstr>SCIENTIFIC</vt:lpstr>
      <vt:lpstr>PowerPoint Presentation</vt:lpstr>
      <vt:lpstr>An Essay by Jennifer Botha</vt:lpstr>
      <vt:lpstr>PowerPoint Presentation</vt:lpstr>
      <vt:lpstr>PowerPoint Presentation</vt:lpstr>
      <vt:lpstr>Identification of Karoo PTB</vt:lpstr>
      <vt:lpstr>PowerPoint Presentation</vt:lpstr>
      <vt:lpstr>PowerPoint Presentation</vt:lpstr>
      <vt:lpstr>PowerPoint Presentation</vt:lpstr>
      <vt:lpstr>Overview</vt:lpstr>
      <vt:lpstr>Introduction</vt:lpstr>
      <vt:lpstr>Background</vt:lpstr>
      <vt:lpstr>PowerPoint Presentation</vt:lpstr>
      <vt:lpstr>PowerPoint Presentation</vt:lpstr>
      <vt:lpstr>Introduction</vt:lpstr>
      <vt:lpstr>Methods</vt:lpstr>
      <vt:lpstr>Results</vt:lpstr>
      <vt:lpstr>Tables</vt:lpstr>
      <vt:lpstr>Discussion</vt:lpstr>
      <vt:lpstr>Thank you</vt:lpstr>
      <vt:lpstr>PowerPoint Presentation</vt:lpstr>
      <vt:lpstr>What do you need?</vt:lpstr>
      <vt:lpstr>What do you need?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2022-07-13T15:59:43Z</dcterms:created>
  <dcterms:modified xsi:type="dcterms:W3CDTF">2023-11-02T08:05:56Z</dcterms:modified>
</cp:coreProperties>
</file>